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9" r:id="rId3"/>
    <p:sldId id="260" r:id="rId4"/>
    <p:sldId id="262" r:id="rId5"/>
    <p:sldId id="265" r:id="rId6"/>
    <p:sldId id="266" r:id="rId7"/>
    <p:sldId id="267" r:id="rId8"/>
    <p:sldId id="315" r:id="rId9"/>
    <p:sldId id="261" r:id="rId10"/>
    <p:sldId id="264" r:id="rId11"/>
    <p:sldId id="270" r:id="rId12"/>
    <p:sldId id="268" r:id="rId13"/>
    <p:sldId id="273" r:id="rId14"/>
    <p:sldId id="269" r:id="rId15"/>
    <p:sldId id="271" r:id="rId16"/>
    <p:sldId id="274" r:id="rId17"/>
    <p:sldId id="275" r:id="rId18"/>
    <p:sldId id="317" r:id="rId19"/>
    <p:sldId id="321" r:id="rId20"/>
    <p:sldId id="319" r:id="rId21"/>
    <p:sldId id="322" r:id="rId22"/>
    <p:sldId id="320" r:id="rId23"/>
    <p:sldId id="323" r:id="rId24"/>
    <p:sldId id="324" r:id="rId25"/>
    <p:sldId id="326" r:id="rId26"/>
    <p:sldId id="325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272" r:id="rId43"/>
    <p:sldId id="277" r:id="rId44"/>
    <p:sldId id="278" r:id="rId45"/>
    <p:sldId id="279" r:id="rId46"/>
    <p:sldId id="280" r:id="rId47"/>
    <p:sldId id="281" r:id="rId48"/>
    <p:sldId id="283" r:id="rId49"/>
    <p:sldId id="316" r:id="rId50"/>
    <p:sldId id="314" r:id="rId51"/>
    <p:sldId id="284" r:id="rId52"/>
    <p:sldId id="286" r:id="rId53"/>
    <p:sldId id="287" r:id="rId54"/>
    <p:sldId id="289" r:id="rId55"/>
    <p:sldId id="290" r:id="rId56"/>
    <p:sldId id="292" r:id="rId57"/>
    <p:sldId id="293" r:id="rId58"/>
    <p:sldId id="294" r:id="rId59"/>
    <p:sldId id="291" r:id="rId60"/>
    <p:sldId id="296" r:id="rId61"/>
    <p:sldId id="298" r:id="rId62"/>
    <p:sldId id="299" r:id="rId63"/>
    <p:sldId id="307" r:id="rId64"/>
    <p:sldId id="300" r:id="rId65"/>
    <p:sldId id="301" r:id="rId66"/>
    <p:sldId id="303" r:id="rId67"/>
    <p:sldId id="304" r:id="rId68"/>
    <p:sldId id="305" r:id="rId6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7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FDF"/>
    <a:srgbClr val="1EB001"/>
    <a:srgbClr val="56C1FF"/>
    <a:srgbClr val="FFFF00"/>
    <a:srgbClr val="E1E0DA"/>
    <a:srgbClr val="EBEBE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068" autoAdjust="0"/>
  </p:normalViewPr>
  <p:slideViewPr>
    <p:cSldViewPr snapToGrid="0">
      <p:cViewPr varScale="1">
        <p:scale>
          <a:sx n="87" d="100"/>
          <a:sy n="87" d="100"/>
        </p:scale>
        <p:origin x="1760" y="200"/>
      </p:cViewPr>
      <p:guideLst>
        <p:guide orient="horz" pos="3072"/>
        <p:guide pos="47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  <a:defRPr sz="1600"/>
            </a:lvl1pPr>
          </a:lstStyle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1">
                    <a:lumOff val="-13575"/>
                  </a:schemeClr>
                </a:solidFill>
              </a:rPr>
              <a:t>条件“</a:t>
            </a:r>
            <a:r>
              <a:rPr lang="zh-CN" altLang="en-US"/>
              <a:t>船一靠岸即将船与岸视为一体，人和鬼即使还没有下船也视为已上岸。”，目的是：</a:t>
            </a:r>
            <a:r>
              <a:rPr lang="zh-CN" altLang="en-US">
                <a:solidFill>
                  <a:schemeClr val="accent1">
                    <a:lumOff val="-13575"/>
                  </a:schemeClr>
                </a:solidFill>
              </a:rPr>
              <a:t>防止对“安全”的理解产生偏差（歧义</a:t>
            </a:r>
            <a:r>
              <a:rPr lang="en-US" altLang="zh-CN">
                <a:solidFill>
                  <a:schemeClr val="accent1">
                    <a:lumOff val="-13575"/>
                  </a:schemeClr>
                </a:solidFill>
              </a:rPr>
              <a:t>).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41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46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93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ar.jpg" descr="b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82" y="1756551"/>
            <a:ext cx="12458418" cy="17385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87945" y="9176053"/>
            <a:ext cx="478081" cy="460247"/>
          </a:xfrm>
          <a:prstGeom prst="rect">
            <a:avLst/>
          </a:prstGeom>
        </p:spPr>
        <p:txBody>
          <a:bodyPr lIns="65022" tIns="65022" rIns="65022" bIns="65022"/>
          <a:lstStyle>
            <a:lvl1pPr marL="487680" indent="-487680" algn="r" defTabSz="1300480">
              <a:lnSpc>
                <a:spcPct val="100000"/>
              </a:lnSpc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547201" y="354125"/>
            <a:ext cx="8033048" cy="115204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effectLst>
            <a:outerShdw blurRad="190500" dist="8455" dir="5400000" rotWithShape="0">
              <a:srgbClr val="000000"/>
            </a:outerShdw>
          </a:effectLst>
        </p:spPr>
        <p:txBody>
          <a:bodyPr lIns="65022" tIns="65022" rIns="65022" bIns="65022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53DF17-6043-4F8F-8122-759CF2702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27216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394644" y="9215867"/>
            <a:ext cx="449636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90000"/>
              </a:lnSpc>
              <a:defRPr sz="2200">
                <a:solidFill>
                  <a:schemeClr val="accent6">
                    <a:satOff val="-15808"/>
                    <a:lumOff val="-17557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1pPr>
      <a:lvl2pPr marL="0" marR="0" indent="228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2pPr>
      <a:lvl3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3pPr>
      <a:lvl4pPr marL="0" marR="0" indent="685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4pPr>
      <a:lvl5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5pPr>
      <a:lvl6pPr marL="0" marR="0" indent="1143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6pPr>
      <a:lvl7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7pPr>
      <a:lvl8pPr marL="0" marR="0" indent="1600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8pPr>
      <a:lvl9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uri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enju@tsinghua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程序设计基础">
            <a:extLst>
              <a:ext uri="{FF2B5EF4-FFF2-40B4-BE49-F238E27FC236}">
                <a16:creationId xmlns:a16="http://schemas.microsoft.com/office/drawing/2014/main" id="{DAEC8FFF-3B6C-7E4E-0E46-31202EA01E35}"/>
              </a:ext>
            </a:extLst>
          </p:cNvPr>
          <p:cNvSpPr txBox="1">
            <a:spLocks/>
          </p:cNvSpPr>
          <p:nvPr/>
        </p:nvSpPr>
        <p:spPr>
          <a:xfrm>
            <a:off x="1514968" y="2481064"/>
            <a:ext cx="9974864" cy="1742808"/>
          </a:xfrm>
          <a:prstGeom prst="rect">
            <a:avLst/>
          </a:prstGeom>
          <a:solidFill>
            <a:srgbClr val="00A37A"/>
          </a:solidFill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2" tIns="65022" rIns="65022" bIns="65022" anchor="ctr">
            <a:normAutofit/>
          </a:bodyPr>
          <a:lstStyle>
            <a:lvl1pPr marL="487680" marR="0" indent="-487680" algn="ctr" defTabSz="130048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900" b="0" i="0" u="none" strike="noStrike" cap="none" spc="0" baseline="0">
                <a:solidFill>
                  <a:srgbClr val="FFFFFF"/>
                </a:solidFill>
                <a:uFillTx/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程序设计基础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清华大学计算机科学与技术系…">
            <a:extLst>
              <a:ext uri="{FF2B5EF4-FFF2-40B4-BE49-F238E27FC236}">
                <a16:creationId xmlns:a16="http://schemas.microsoft.com/office/drawing/2014/main" id="{ADA2A14B-A24A-11BD-EB1C-0DC08078CBEA}"/>
              </a:ext>
            </a:extLst>
          </p:cNvPr>
          <p:cNvSpPr txBox="1">
            <a:spLocks/>
          </p:cNvSpPr>
          <p:nvPr/>
        </p:nvSpPr>
        <p:spPr>
          <a:xfrm>
            <a:off x="1762727" y="5855368"/>
            <a:ext cx="9479346" cy="283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2" tIns="65022" rIns="65022" bIns="65022" anchor="t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教学团队：徐明星，兴军亮，任炬</a:t>
            </a:r>
            <a:endParaRPr lang="zh-CN" altLang="en-US" sz="3365" b="1" dirty="0">
              <a:latin typeface="Microsoft YaHei" panose="020B0503020204020204" pitchFamily="34" charset="-122"/>
              <a:ea typeface="Microsoft YaHei" panose="020B0503020204020204" pitchFamily="34" charset="-122"/>
              <a:sym typeface="標楷體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endParaRPr lang="zh-CN" altLang="en-US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en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renju</a:t>
            </a:r>
            <a:r>
              <a:rPr lang="en" sz="3365" b="1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@tsinghua.edu.cn</a:t>
            </a:r>
            <a:r>
              <a:rPr lang="en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endParaRPr lang="en" altLang="zh-CN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 defTabSz="531495" hangingPunct="1">
              <a:spcBef>
                <a:spcPts val="0"/>
              </a:spcBef>
              <a:buSzTx/>
              <a:buFontTx/>
              <a:buNone/>
              <a:defRPr sz="3365"/>
            </a:pPr>
            <a:r>
              <a:rPr lang="en-US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</a:t>
            </a: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秋，每周一第</a:t>
            </a:r>
            <a:r>
              <a:rPr lang="en-US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节，三教</a:t>
            </a:r>
            <a:r>
              <a:rPr lang="en-US" altLang="zh-CN" sz="336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2301</a:t>
            </a:r>
            <a:endParaRPr lang="en" sz="336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66" name="【编程经验】学而习时之，温故而知新"/>
          <p:cNvSpPr>
            <a:spLocks noGrp="1"/>
          </p:cNvSpPr>
          <p:nvPr>
            <p:ph type="title"/>
          </p:nvPr>
        </p:nvSpPr>
        <p:spPr>
          <a:xfrm>
            <a:off x="547201" y="354125"/>
            <a:ext cx="8175380" cy="1152045"/>
          </a:xfrm>
          <a:prstGeom prst="rect">
            <a:avLst/>
          </a:prstGeom>
          <a:solidFill>
            <a:schemeClr val="accent1">
              <a:lumOff val="-13575"/>
            </a:schemeClr>
          </a:solidFill>
        </p:spPr>
        <p:txBody>
          <a:bodyPr/>
          <a:lstStyle/>
          <a:p>
            <a:pPr algn="l"/>
            <a:r>
              <a:t>【编程经验】学而习时之，温故而知新</a:t>
            </a:r>
          </a:p>
        </p:txBody>
      </p:sp>
      <p:sp>
        <p:nvSpPr>
          <p:cNvPr id="69" name="在“跳马”和“分书”这两个问题中，解题的关键是：…"/>
          <p:cNvSpPr txBox="1"/>
          <p:nvPr/>
        </p:nvSpPr>
        <p:spPr>
          <a:xfrm>
            <a:off x="725246" y="6623906"/>
            <a:ext cx="11741070" cy="2848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在“</a:t>
            </a:r>
            <a:r>
              <a:rPr u="sng"/>
              <a:t>跳马</a:t>
            </a:r>
            <a:r>
              <a:t>”和“</a:t>
            </a:r>
            <a:r>
              <a:rPr u="sng"/>
              <a:t>分书</a:t>
            </a:r>
            <a:r>
              <a:t>”这两个问题中，解题的关键是：</a:t>
            </a:r>
          </a:p>
          <a:p>
            <a:pPr marL="388937" indent="-388937">
              <a:buSzPct val="145000"/>
              <a:buChar char="•"/>
            </a:pPr>
            <a:r>
              <a:t>将棋子移动过程转变成坐标平面上运动点的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坐标变化</a:t>
            </a:r>
            <a:r>
              <a:t>， 以及将读者与书籍之间的约束条件（规则）用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矩阵元素</a:t>
            </a:r>
            <a:r>
              <a:rPr lang="zh-CN" altLang="en-US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的值</a:t>
            </a:r>
            <a:r>
              <a:t>来表示。</a:t>
            </a:r>
          </a:p>
          <a:p>
            <a:pPr marL="388937" indent="-388937">
              <a:buSzPct val="145000"/>
              <a:buChar char="•"/>
            </a:pPr>
            <a:r>
              <a:t>求解过程是在所有可能的变化决策中，分阶段寻找满足要求的决策。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这是一种特殊的枚举</a:t>
            </a:r>
            <a: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C775E4-A5F1-41A9-8B92-050247CC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1" y="2107448"/>
            <a:ext cx="6048580" cy="43004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304983-3C35-4339-8F4E-2B325FF0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20" y="2107448"/>
            <a:ext cx="5781941" cy="43004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0" name="关于渡河的摆渡方向"/>
          <p:cNvSpPr>
            <a:spLocks noGrp="1"/>
          </p:cNvSpPr>
          <p:nvPr>
            <p:ph type="title"/>
          </p:nvPr>
        </p:nvSpPr>
        <p:spPr>
          <a:xfrm>
            <a:off x="547201" y="354125"/>
            <a:ext cx="6115927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解题思路：</a:t>
            </a:r>
            <a:r>
              <a:t>摆渡方向</a:t>
            </a:r>
            <a:r>
              <a:rPr lang="zh-CN" altLang="en-US"/>
              <a:t>数字化</a:t>
            </a:r>
            <a:endParaRPr/>
          </a:p>
        </p:txBody>
      </p:sp>
      <p:sp>
        <p:nvSpPr>
          <p:cNvPr id="131" name="设K为摆渡行船的次数（序号，从1开始计数），从东岸到西岸或从西岸到东岸记1次。显然，…"/>
          <p:cNvSpPr txBox="1"/>
          <p:nvPr/>
        </p:nvSpPr>
        <p:spPr>
          <a:xfrm>
            <a:off x="577695" y="2470379"/>
            <a:ext cx="12113653" cy="2748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设K为摆渡行船的次数（序号，从1开始计数），从东岸到西岸或从西岸到东岸记1次。显然，</a:t>
            </a:r>
          </a:p>
          <a:p>
            <a:pPr marL="416718" indent="-416718">
              <a:buSzPct val="145000"/>
              <a:buChar char="•"/>
              <a:defRPr sz="3000"/>
            </a:pPr>
            <a:r>
              <a:t>船从东到西，K为奇数；</a:t>
            </a:r>
          </a:p>
          <a:p>
            <a:pPr marL="416718" indent="-416718">
              <a:buSzPct val="145000"/>
              <a:buChar char="•"/>
              <a:defRPr sz="3000"/>
            </a:pPr>
            <a:r>
              <a:t>船从西到东，K为偶数。</a:t>
            </a:r>
          </a:p>
        </p:txBody>
      </p:sp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362" y="6183004"/>
            <a:ext cx="7862076" cy="2460895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箭头"/>
          <p:cNvSpPr/>
          <p:nvPr/>
        </p:nvSpPr>
        <p:spPr>
          <a:xfrm>
            <a:off x="749743" y="6778451"/>
            <a:ext cx="164492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" name="K 为偶数"/>
          <p:cNvSpPr txBox="1"/>
          <p:nvPr/>
        </p:nvSpPr>
        <p:spPr>
          <a:xfrm>
            <a:off x="803856" y="8109286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r>
              <a:t>K 为偶数</a:t>
            </a:r>
          </a:p>
        </p:txBody>
      </p:sp>
      <p:sp>
        <p:nvSpPr>
          <p:cNvPr id="135" name="箭头"/>
          <p:cNvSpPr/>
          <p:nvPr/>
        </p:nvSpPr>
        <p:spPr>
          <a:xfrm flipH="1">
            <a:off x="10664243" y="6719167"/>
            <a:ext cx="164492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6" name="K 为奇数"/>
          <p:cNvSpPr txBox="1"/>
          <p:nvPr/>
        </p:nvSpPr>
        <p:spPr>
          <a:xfrm>
            <a:off x="10718356" y="8050002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K 为奇数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00" name="设人数用R表示，鬼数用G表示，则每一个渡河中的“东岸场景”都与一个数对（R，G）相对应。东岸所有可能场景（人鬼数），会组成平面上的一个网格。"/>
          <p:cNvSpPr txBox="1"/>
          <p:nvPr/>
        </p:nvSpPr>
        <p:spPr>
          <a:xfrm>
            <a:off x="568592" y="2280867"/>
            <a:ext cx="12140890" cy="1843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设人数用R表示，鬼数用G表示，则每一个渡河中的“东岸场景”</a:t>
            </a:r>
            <a:r>
              <a:rPr>
                <a:solidFill>
                  <a:srgbClr val="FF0000"/>
                </a:solidFill>
              </a:rPr>
              <a:t>都与一个数对（R，G）</a:t>
            </a:r>
            <a:r>
              <a:t>相对应。东岸所有可能场景（人鬼数），组成</a:t>
            </a:r>
            <a:r>
              <a:rPr lang="zh-CN" altLang="en-US"/>
              <a:t>了“状态”</a:t>
            </a:r>
            <a:r>
              <a:t>平面上的一个网格</a:t>
            </a:r>
            <a:r>
              <a:rPr lang="zh-CN" altLang="en-US"/>
              <a:t>，如下图所示</a:t>
            </a:r>
            <a:r>
              <a:t>。</a:t>
            </a:r>
          </a:p>
        </p:txBody>
      </p:sp>
      <p:sp>
        <p:nvSpPr>
          <p:cNvPr id="102" name="解题思路（数学模型）：状态数字化"/>
          <p:cNvSpPr>
            <a:spLocks noGrp="1"/>
          </p:cNvSpPr>
          <p:nvPr>
            <p:ph type="title"/>
          </p:nvPr>
        </p:nvSpPr>
        <p:spPr>
          <a:xfrm>
            <a:off x="547201" y="354125"/>
            <a:ext cx="9892862" cy="1152045"/>
          </a:xfrm>
          <a:prstGeom prst="rect">
            <a:avLst/>
          </a:prstGeom>
        </p:spPr>
        <p:txBody>
          <a:bodyPr/>
          <a:lstStyle/>
          <a:p>
            <a:r>
              <a:t>解题思路（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数学模型</a:t>
            </a:r>
            <a:r>
              <a:t>）：</a:t>
            </a:r>
            <a:r>
              <a:rPr lang="zh-CN" altLang="en-US"/>
              <a:t>场景（</a:t>
            </a:r>
            <a:r>
              <a:t>状态</a:t>
            </a:r>
            <a:r>
              <a:rPr lang="zh-CN" altLang="en-US"/>
              <a:t>）</a:t>
            </a:r>
            <a:r>
              <a:t>数字化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5E278F-05FF-A0F2-5F1A-5220258EB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07" y="4232028"/>
            <a:ext cx="6453186" cy="5167447"/>
          </a:xfrm>
          <a:prstGeom prst="rect">
            <a:avLst/>
          </a:prstGeom>
        </p:spPr>
      </p:pic>
      <p:sp>
        <p:nvSpPr>
          <p:cNvPr id="5" name="弧形 4">
            <a:extLst>
              <a:ext uri="{FF2B5EF4-FFF2-40B4-BE49-F238E27FC236}">
                <a16:creationId xmlns:a16="http://schemas.microsoft.com/office/drawing/2014/main" id="{A7394747-887F-BEBA-61B1-5297BC64E6F6}"/>
              </a:ext>
            </a:extLst>
          </p:cNvPr>
          <p:cNvSpPr/>
          <p:nvPr/>
        </p:nvSpPr>
        <p:spPr>
          <a:xfrm rot="3013745">
            <a:off x="5488775" y="3988424"/>
            <a:ext cx="1673699" cy="5654653"/>
          </a:xfrm>
          <a:custGeom>
            <a:avLst/>
            <a:gdLst>
              <a:gd name="connsiteX0" fmla="*/ 1167274 w 1673699"/>
              <a:gd name="connsiteY0" fmla="*/ 229725 h 5654653"/>
              <a:gd name="connsiteX1" fmla="*/ 1673678 w 1673699"/>
              <a:gd name="connsiteY1" fmla="*/ 2807184 h 5654653"/>
              <a:gd name="connsiteX2" fmla="*/ 1265372 w 1673699"/>
              <a:gd name="connsiteY2" fmla="*/ 5255848 h 5654653"/>
              <a:gd name="connsiteX3" fmla="*/ 836850 w 1673699"/>
              <a:gd name="connsiteY3" fmla="*/ 2827327 h 5654653"/>
              <a:gd name="connsiteX4" fmla="*/ 1167274 w 1673699"/>
              <a:gd name="connsiteY4" fmla="*/ 229725 h 5654653"/>
              <a:gd name="connsiteX0" fmla="*/ 1167274 w 1673699"/>
              <a:gd name="connsiteY0" fmla="*/ 229725 h 5654653"/>
              <a:gd name="connsiteX1" fmla="*/ 1673678 w 1673699"/>
              <a:gd name="connsiteY1" fmla="*/ 2807184 h 5654653"/>
              <a:gd name="connsiteX2" fmla="*/ 1265372 w 1673699"/>
              <a:gd name="connsiteY2" fmla="*/ 5255848 h 56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3699" h="5654653" stroke="0" extrusionOk="0">
                <a:moveTo>
                  <a:pt x="1167274" y="229725"/>
                </a:moveTo>
                <a:cubicBezTo>
                  <a:pt x="1502223" y="592497"/>
                  <a:pt x="1580215" y="1661991"/>
                  <a:pt x="1673678" y="2807184"/>
                </a:cubicBezTo>
                <a:cubicBezTo>
                  <a:pt x="1681407" y="3878168"/>
                  <a:pt x="1520973" y="4801862"/>
                  <a:pt x="1265372" y="5255848"/>
                </a:cubicBezTo>
                <a:cubicBezTo>
                  <a:pt x="1131890" y="4654512"/>
                  <a:pt x="867790" y="3406060"/>
                  <a:pt x="836850" y="2827327"/>
                </a:cubicBezTo>
                <a:cubicBezTo>
                  <a:pt x="900035" y="1566847"/>
                  <a:pt x="971179" y="1295168"/>
                  <a:pt x="1167274" y="229725"/>
                </a:cubicBezTo>
                <a:close/>
              </a:path>
              <a:path w="1673699" h="5654653" fill="none" extrusionOk="0">
                <a:moveTo>
                  <a:pt x="1167274" y="229725"/>
                </a:moveTo>
                <a:cubicBezTo>
                  <a:pt x="1423529" y="856453"/>
                  <a:pt x="1617212" y="1576642"/>
                  <a:pt x="1673678" y="2807184"/>
                </a:cubicBezTo>
                <a:cubicBezTo>
                  <a:pt x="1684736" y="3794591"/>
                  <a:pt x="1585493" y="4655552"/>
                  <a:pt x="1265372" y="5255848"/>
                </a:cubicBezTo>
              </a:path>
              <a:path w="1673699" h="5654653" fill="none" stroke="0" extrusionOk="0">
                <a:moveTo>
                  <a:pt x="1167274" y="229725"/>
                </a:moveTo>
                <a:cubicBezTo>
                  <a:pt x="1355101" y="637829"/>
                  <a:pt x="1572929" y="1757091"/>
                  <a:pt x="1673678" y="2807184"/>
                </a:cubicBezTo>
                <a:cubicBezTo>
                  <a:pt x="1653288" y="3829816"/>
                  <a:pt x="1476274" y="4762105"/>
                  <a:pt x="1265372" y="5255848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834375569">
                  <a:prstGeom prst="arc">
                    <a:avLst>
                      <a:gd name="adj1" fmla="val 16634958"/>
                      <a:gd name="adj2" fmla="val 4799576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51" name="解题思路：多步决策，使用状态方程"/>
          <p:cNvSpPr>
            <a:spLocks noGrp="1"/>
          </p:cNvSpPr>
          <p:nvPr>
            <p:ph type="title"/>
          </p:nvPr>
        </p:nvSpPr>
        <p:spPr>
          <a:xfrm>
            <a:off x="547201" y="354125"/>
            <a:ext cx="6799804" cy="1152045"/>
          </a:xfrm>
          <a:prstGeom prst="rect">
            <a:avLst/>
          </a:prstGeom>
        </p:spPr>
        <p:txBody>
          <a:bodyPr/>
          <a:lstStyle/>
          <a:p>
            <a:r>
              <a:t>解题思路：</a:t>
            </a:r>
            <a:r>
              <a:rPr lang="zh-CN" altLang="en-US"/>
              <a:t>一步一步</a:t>
            </a:r>
            <a:r>
              <a:t>多步决策</a:t>
            </a:r>
          </a:p>
        </p:txBody>
      </p:sp>
      <p:sp>
        <p:nvSpPr>
          <p:cNvPr id="152" name="Oval 10"/>
          <p:cNvSpPr/>
          <p:nvPr/>
        </p:nvSpPr>
        <p:spPr>
          <a:xfrm>
            <a:off x="523569" y="3419198"/>
            <a:ext cx="1844606" cy="1740750"/>
          </a:xfrm>
          <a:prstGeom prst="ellipse">
            <a:avLst/>
          </a:prstGeom>
          <a:ln w="101600">
            <a:solidFill>
              <a:schemeClr val="accent1"/>
            </a:solidFill>
          </a:ln>
        </p:spPr>
        <p:txBody>
          <a:bodyPr lIns="65023" tIns="65023" rIns="65023" bIns="65023" anchor="ctr"/>
          <a:lstStyle/>
          <a:p>
            <a:pPr algn="ctr" defTabSz="1300480">
              <a:lnSpc>
                <a:spcPct val="100000"/>
              </a:lnSpc>
              <a:defRPr sz="2400" b="0">
                <a:solidFill>
                  <a:schemeClr val="accent1">
                    <a:hueOff val="114395"/>
                    <a:lumOff val="-24975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" name="Line 20"/>
          <p:cNvSpPr/>
          <p:nvPr/>
        </p:nvSpPr>
        <p:spPr>
          <a:xfrm>
            <a:off x="2427459" y="4289573"/>
            <a:ext cx="2456463" cy="1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tailEnd type="arrow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4" name="S1"/>
          <p:cNvSpPr txBox="1"/>
          <p:nvPr/>
        </p:nvSpPr>
        <p:spPr>
          <a:xfrm>
            <a:off x="1127542" y="3828262"/>
            <a:ext cx="671141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S</a:t>
            </a:r>
            <a:r>
              <a:rPr baseline="-5999"/>
              <a:t>1</a:t>
            </a:r>
          </a:p>
        </p:txBody>
      </p:sp>
      <p:sp>
        <p:nvSpPr>
          <p:cNvPr id="155" name="d1"/>
          <p:cNvSpPr txBox="1"/>
          <p:nvPr/>
        </p:nvSpPr>
        <p:spPr>
          <a:xfrm>
            <a:off x="3330496" y="3368398"/>
            <a:ext cx="650389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d</a:t>
            </a:r>
            <a:r>
              <a:rPr baseline="-5999"/>
              <a:t>1</a:t>
            </a:r>
          </a:p>
        </p:txBody>
      </p:sp>
      <p:sp>
        <p:nvSpPr>
          <p:cNvPr id="156" name="Oval 10"/>
          <p:cNvSpPr/>
          <p:nvPr/>
        </p:nvSpPr>
        <p:spPr>
          <a:xfrm>
            <a:off x="4943206" y="3419198"/>
            <a:ext cx="1844606" cy="1740750"/>
          </a:xfrm>
          <a:prstGeom prst="ellipse">
            <a:avLst/>
          </a:prstGeom>
          <a:ln w="101600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algn="ctr"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7" name="S2"/>
          <p:cNvSpPr txBox="1"/>
          <p:nvPr/>
        </p:nvSpPr>
        <p:spPr>
          <a:xfrm>
            <a:off x="5547179" y="3828262"/>
            <a:ext cx="671141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S</a:t>
            </a:r>
            <a:r>
              <a:rPr baseline="-5999"/>
              <a:t>2</a:t>
            </a:r>
          </a:p>
        </p:txBody>
      </p:sp>
      <p:sp>
        <p:nvSpPr>
          <p:cNvPr id="158" name="Line 20"/>
          <p:cNvSpPr/>
          <p:nvPr/>
        </p:nvSpPr>
        <p:spPr>
          <a:xfrm>
            <a:off x="6856123" y="4289572"/>
            <a:ext cx="2456463" cy="1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tailEnd type="arrow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9" name="d2"/>
          <p:cNvSpPr txBox="1"/>
          <p:nvPr/>
        </p:nvSpPr>
        <p:spPr>
          <a:xfrm>
            <a:off x="7638845" y="3368398"/>
            <a:ext cx="650389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d</a:t>
            </a:r>
            <a:r>
              <a:rPr baseline="-5999"/>
              <a:t>2</a:t>
            </a:r>
          </a:p>
        </p:txBody>
      </p:sp>
      <p:sp>
        <p:nvSpPr>
          <p:cNvPr id="160" name="从东往西"/>
          <p:cNvSpPr txBox="1"/>
          <p:nvPr/>
        </p:nvSpPr>
        <p:spPr>
          <a:xfrm>
            <a:off x="2799836" y="4512768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从东往西</a:t>
            </a:r>
          </a:p>
        </p:txBody>
      </p:sp>
      <p:sp>
        <p:nvSpPr>
          <p:cNvPr id="161" name="从西往东"/>
          <p:cNvSpPr txBox="1"/>
          <p:nvPr/>
        </p:nvSpPr>
        <p:spPr>
          <a:xfrm>
            <a:off x="7195689" y="4512768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从西往东</a:t>
            </a:r>
          </a:p>
        </p:txBody>
      </p:sp>
      <p:sp>
        <p:nvSpPr>
          <p:cNvPr id="162" name="Oval 10"/>
          <p:cNvSpPr/>
          <p:nvPr/>
        </p:nvSpPr>
        <p:spPr>
          <a:xfrm>
            <a:off x="530888" y="6509890"/>
            <a:ext cx="1844606" cy="1740750"/>
          </a:xfrm>
          <a:prstGeom prst="ellipse">
            <a:avLst/>
          </a:prstGeom>
          <a:ln w="101600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algn="ctr"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3" name="Line 20"/>
          <p:cNvSpPr/>
          <p:nvPr/>
        </p:nvSpPr>
        <p:spPr>
          <a:xfrm>
            <a:off x="2434777" y="7380265"/>
            <a:ext cx="2456463" cy="1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tailEnd type="arrow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4" name="Sn-1"/>
          <p:cNvSpPr txBox="1"/>
          <p:nvPr/>
        </p:nvSpPr>
        <p:spPr>
          <a:xfrm>
            <a:off x="1054651" y="6918954"/>
            <a:ext cx="1035207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S</a:t>
            </a:r>
            <a:r>
              <a:rPr baseline="-5999"/>
              <a:t>n-1</a:t>
            </a:r>
          </a:p>
        </p:txBody>
      </p:sp>
      <p:sp>
        <p:nvSpPr>
          <p:cNvPr id="165" name="dn-1"/>
          <p:cNvSpPr txBox="1"/>
          <p:nvPr/>
        </p:nvSpPr>
        <p:spPr>
          <a:xfrm>
            <a:off x="3337814" y="6459090"/>
            <a:ext cx="1014456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d</a:t>
            </a:r>
            <a:r>
              <a:rPr baseline="-5999"/>
              <a:t>n-1</a:t>
            </a:r>
          </a:p>
        </p:txBody>
      </p:sp>
      <p:sp>
        <p:nvSpPr>
          <p:cNvPr id="166" name="Oval 10"/>
          <p:cNvSpPr/>
          <p:nvPr/>
        </p:nvSpPr>
        <p:spPr>
          <a:xfrm>
            <a:off x="4950524" y="6509890"/>
            <a:ext cx="1844606" cy="1740750"/>
          </a:xfrm>
          <a:prstGeom prst="ellipse">
            <a:avLst/>
          </a:prstGeom>
          <a:ln w="101600">
            <a:solidFill>
              <a:srgbClr val="5E5E5E"/>
            </a:solidFill>
          </a:ln>
        </p:spPr>
        <p:txBody>
          <a:bodyPr lIns="65023" tIns="65023" rIns="65023" bIns="65023" anchor="ctr"/>
          <a:lstStyle/>
          <a:p>
            <a:pPr algn="ctr"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7" name="Sn"/>
          <p:cNvSpPr txBox="1"/>
          <p:nvPr/>
        </p:nvSpPr>
        <p:spPr>
          <a:xfrm>
            <a:off x="5562518" y="6934996"/>
            <a:ext cx="684612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S</a:t>
            </a:r>
            <a:r>
              <a:rPr baseline="-5999"/>
              <a:t>n</a:t>
            </a:r>
          </a:p>
        </p:txBody>
      </p:sp>
      <p:sp>
        <p:nvSpPr>
          <p:cNvPr id="168" name="Line 20"/>
          <p:cNvSpPr/>
          <p:nvPr/>
        </p:nvSpPr>
        <p:spPr>
          <a:xfrm>
            <a:off x="6871462" y="7380264"/>
            <a:ext cx="2456463" cy="1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tailEnd type="arrow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9" name="dn"/>
          <p:cNvSpPr txBox="1"/>
          <p:nvPr/>
        </p:nvSpPr>
        <p:spPr>
          <a:xfrm>
            <a:off x="7646163" y="6459090"/>
            <a:ext cx="663860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d</a:t>
            </a:r>
            <a:r>
              <a:rPr baseline="-5999"/>
              <a:t>n</a:t>
            </a:r>
          </a:p>
        </p:txBody>
      </p:sp>
      <p:sp>
        <p:nvSpPr>
          <p:cNvPr id="170" name="从东往西"/>
          <p:cNvSpPr txBox="1"/>
          <p:nvPr/>
        </p:nvSpPr>
        <p:spPr>
          <a:xfrm>
            <a:off x="7203007" y="7603459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从东往西</a:t>
            </a:r>
          </a:p>
        </p:txBody>
      </p:sp>
      <p:sp>
        <p:nvSpPr>
          <p:cNvPr id="171" name="Oval 10"/>
          <p:cNvSpPr/>
          <p:nvPr/>
        </p:nvSpPr>
        <p:spPr>
          <a:xfrm>
            <a:off x="9362148" y="6509890"/>
            <a:ext cx="1844606" cy="1740750"/>
          </a:xfrm>
          <a:prstGeom prst="ellipse">
            <a:avLst/>
          </a:prstGeom>
          <a:ln w="101600">
            <a:solidFill>
              <a:schemeClr val="accent3">
                <a:hueOff val="914337"/>
                <a:satOff val="31515"/>
                <a:lumOff val="-30790"/>
              </a:schemeClr>
            </a:solidFill>
          </a:ln>
        </p:spPr>
        <p:txBody>
          <a:bodyPr lIns="65023" tIns="65023" rIns="65023" bIns="65023" anchor="ctr"/>
          <a:lstStyle/>
          <a:p>
            <a:pPr algn="ctr"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2" name="Sn+1"/>
          <p:cNvSpPr txBox="1"/>
          <p:nvPr/>
        </p:nvSpPr>
        <p:spPr>
          <a:xfrm>
            <a:off x="9733720" y="6934996"/>
            <a:ext cx="1105472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S</a:t>
            </a:r>
            <a:r>
              <a:rPr baseline="-5999"/>
              <a:t>n+1</a:t>
            </a:r>
          </a:p>
        </p:txBody>
      </p:sp>
      <p:sp>
        <p:nvSpPr>
          <p:cNvPr id="173" name="从西往东"/>
          <p:cNvSpPr txBox="1"/>
          <p:nvPr/>
        </p:nvSpPr>
        <p:spPr>
          <a:xfrm>
            <a:off x="2894658" y="7603459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从西往东</a:t>
            </a:r>
          </a:p>
        </p:txBody>
      </p:sp>
      <p:sp>
        <p:nvSpPr>
          <p:cNvPr id="174" name="(3, 3)"/>
          <p:cNvSpPr txBox="1"/>
          <p:nvPr/>
        </p:nvSpPr>
        <p:spPr>
          <a:xfrm>
            <a:off x="771628" y="2495362"/>
            <a:ext cx="1348487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(3, 3)</a:t>
            </a:r>
          </a:p>
        </p:txBody>
      </p:sp>
      <p:sp>
        <p:nvSpPr>
          <p:cNvPr id="175" name="(0, 0)"/>
          <p:cNvSpPr txBox="1"/>
          <p:nvPr/>
        </p:nvSpPr>
        <p:spPr>
          <a:xfrm>
            <a:off x="9645489" y="8374855"/>
            <a:ext cx="1348487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(0, 0)</a:t>
            </a:r>
          </a:p>
        </p:txBody>
      </p:sp>
      <p:sp>
        <p:nvSpPr>
          <p:cNvPr id="176" name="......"/>
          <p:cNvSpPr txBox="1"/>
          <p:nvPr/>
        </p:nvSpPr>
        <p:spPr>
          <a:xfrm>
            <a:off x="9436514" y="3518134"/>
            <a:ext cx="1342950" cy="99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......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05" name="解题思路（数学模型）：操作数字化"/>
          <p:cNvSpPr>
            <a:spLocks noGrp="1"/>
          </p:cNvSpPr>
          <p:nvPr>
            <p:ph type="title"/>
          </p:nvPr>
        </p:nvSpPr>
        <p:spPr>
          <a:xfrm>
            <a:off x="547200" y="354125"/>
            <a:ext cx="9879500" cy="1152045"/>
          </a:xfrm>
          <a:prstGeom prst="rect">
            <a:avLst/>
          </a:prstGeom>
        </p:spPr>
        <p:txBody>
          <a:bodyPr/>
          <a:lstStyle/>
          <a:p>
            <a:r>
              <a:t>解题思路（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数学模型</a:t>
            </a:r>
            <a:r>
              <a:t>）：</a:t>
            </a:r>
            <a:r>
              <a:rPr lang="zh-CN" altLang="en-US"/>
              <a:t>摆渡（</a:t>
            </a:r>
            <a:r>
              <a:t>操作</a:t>
            </a:r>
            <a:r>
              <a:rPr lang="zh-CN" altLang="en-US"/>
              <a:t>）</a:t>
            </a:r>
            <a:r>
              <a:t>数字化</a:t>
            </a:r>
          </a:p>
        </p:txBody>
      </p:sp>
      <p:sp>
        <p:nvSpPr>
          <p:cNvPr id="106" name="矩形 2"/>
          <p:cNvSpPr/>
          <p:nvPr/>
        </p:nvSpPr>
        <p:spPr>
          <a:xfrm>
            <a:off x="4196164" y="2577193"/>
            <a:ext cx="4228818" cy="5410290"/>
          </a:xfrm>
          <a:prstGeom prst="rect">
            <a:avLst/>
          </a:prstGeom>
          <a:solidFill>
            <a:srgbClr val="929292"/>
          </a:solidFill>
          <a:ln w="12700">
            <a:solidFill>
              <a:srgbClr val="FFFFFF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0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319" y="2279589"/>
            <a:ext cx="2625096" cy="1045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995" y="4348539"/>
            <a:ext cx="4617156" cy="1474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4" descr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615" y="7813034"/>
            <a:ext cx="2625096" cy="1152045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extBox 3"/>
          <p:cNvSpPr txBox="1"/>
          <p:nvPr/>
        </p:nvSpPr>
        <p:spPr>
          <a:xfrm>
            <a:off x="8619150" y="2144433"/>
            <a:ext cx="1291727" cy="80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300480">
              <a:lnSpc>
                <a:spcPct val="100000"/>
              </a:lnSpc>
              <a:defRPr sz="4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DFKai-SB"/>
                <a:ea typeface="DFKai-SB"/>
                <a:cs typeface="DFKai-SB"/>
                <a:sym typeface="DFKai-SB"/>
              </a:defRPr>
            </a:lvl1pPr>
          </a:lstStyle>
          <a:p>
            <a:r>
              <a:t>(3,3)</a:t>
            </a:r>
          </a:p>
        </p:txBody>
      </p:sp>
      <p:sp>
        <p:nvSpPr>
          <p:cNvPr id="111" name="TextBox 8"/>
          <p:cNvSpPr txBox="1"/>
          <p:nvPr/>
        </p:nvSpPr>
        <p:spPr>
          <a:xfrm>
            <a:off x="4196164" y="7987482"/>
            <a:ext cx="1291727" cy="80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300480">
              <a:lnSpc>
                <a:spcPct val="100000"/>
              </a:lnSpc>
              <a:defRPr sz="4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DFKai-SB"/>
                <a:ea typeface="DFKai-SB"/>
                <a:cs typeface="DFKai-SB"/>
                <a:sym typeface="DFKai-SB"/>
              </a:defRPr>
            </a:lvl1pPr>
          </a:lstStyle>
          <a:p>
            <a:r>
              <a:t>(3,3)</a:t>
            </a:r>
          </a:p>
        </p:txBody>
      </p:sp>
      <p:sp>
        <p:nvSpPr>
          <p:cNvPr id="112" name="直接连接符 5"/>
          <p:cNvSpPr/>
          <p:nvPr/>
        </p:nvSpPr>
        <p:spPr>
          <a:xfrm flipH="1">
            <a:off x="6309444" y="2013245"/>
            <a:ext cx="1" cy="7454494"/>
          </a:xfrm>
          <a:prstGeom prst="line">
            <a:avLst/>
          </a:prstGeom>
          <a:ln w="76200">
            <a:solidFill>
              <a:srgbClr val="FF0000"/>
            </a:solidFill>
            <a:prstDash val="dashDot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3" name="TextBox 11"/>
          <p:cNvSpPr txBox="1"/>
          <p:nvPr/>
        </p:nvSpPr>
        <p:spPr>
          <a:xfrm>
            <a:off x="8510462" y="7987482"/>
            <a:ext cx="1291727" cy="80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300480">
              <a:lnSpc>
                <a:spcPct val="100000"/>
              </a:lnSpc>
              <a:defRPr sz="4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DFKai-SB"/>
                <a:ea typeface="DFKai-SB"/>
                <a:cs typeface="DFKai-SB"/>
                <a:sym typeface="DFKai-SB"/>
              </a:defRPr>
            </a:lvl1pPr>
          </a:lstStyle>
          <a:p>
            <a:r>
              <a:t>(0,0)</a:t>
            </a:r>
          </a:p>
        </p:txBody>
      </p:sp>
      <p:pic>
        <p:nvPicPr>
          <p:cNvPr id="114" name="Picture 5" descr="Picture 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881319" y="7866506"/>
            <a:ext cx="2625096" cy="1045102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左箭头 6"/>
          <p:cNvSpPr/>
          <p:nvPr/>
        </p:nvSpPr>
        <p:spPr>
          <a:xfrm>
            <a:off x="9018778" y="5158487"/>
            <a:ext cx="923431" cy="544125"/>
          </a:xfrm>
          <a:prstGeom prst="leftArrow">
            <a:avLst>
              <a:gd name="adj1" fmla="val 50000"/>
              <a:gd name="adj2" fmla="val 50064"/>
            </a:avLst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solidFill>
              <a:srgbClr val="FFFFFF"/>
            </a:solidFill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6" name="TextBox 9"/>
          <p:cNvSpPr txBox="1"/>
          <p:nvPr/>
        </p:nvSpPr>
        <p:spPr>
          <a:xfrm>
            <a:off x="8619150" y="4347944"/>
            <a:ext cx="1206931" cy="80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300480">
              <a:lnSpc>
                <a:spcPct val="100000"/>
              </a:lnSpc>
              <a:defRPr sz="4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DFKai-SB"/>
                <a:ea typeface="DFKai-SB"/>
                <a:cs typeface="DFKai-SB"/>
                <a:sym typeface="DFKai-SB"/>
              </a:defRPr>
            </a:lvl1pPr>
          </a:lstStyle>
          <a:p>
            <a:r>
              <a:rPr lang="en-US"/>
              <a:t>(</a:t>
            </a:r>
            <a:r>
              <a:t>0,2</a:t>
            </a:r>
            <a:r>
              <a:rPr lang="en-US"/>
              <a:t>)</a:t>
            </a:r>
            <a:endParaRPr/>
          </a:p>
        </p:txBody>
      </p:sp>
      <p:sp>
        <p:nvSpPr>
          <p:cNvPr id="117" name="椭圆 10"/>
          <p:cNvSpPr/>
          <p:nvPr/>
        </p:nvSpPr>
        <p:spPr>
          <a:xfrm>
            <a:off x="8106634" y="2279589"/>
            <a:ext cx="532837" cy="532837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0" name="椭圆 18"/>
          <p:cNvSpPr/>
          <p:nvPr/>
        </p:nvSpPr>
        <p:spPr>
          <a:xfrm>
            <a:off x="3979417" y="7700745"/>
            <a:ext cx="532837" cy="532837"/>
          </a:xfrm>
          <a:prstGeom prst="ellipse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24" name="右弧形箭头 12"/>
          <p:cNvGrpSpPr/>
          <p:nvPr/>
        </p:nvGrpSpPr>
        <p:grpSpPr>
          <a:xfrm>
            <a:off x="8784515" y="2912198"/>
            <a:ext cx="1626842" cy="5036703"/>
            <a:chOff x="0" y="0"/>
            <a:chExt cx="1626840" cy="5036702"/>
          </a:xfrm>
        </p:grpSpPr>
        <p:sp>
          <p:nvSpPr>
            <p:cNvPr id="121" name="形状"/>
            <p:cNvSpPr/>
            <p:nvPr/>
          </p:nvSpPr>
          <p:spPr>
            <a:xfrm>
              <a:off x="0" y="0"/>
              <a:ext cx="1626841" cy="5036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5" h="21600" extrusionOk="0">
                  <a:moveTo>
                    <a:pt x="0" y="20161"/>
                  </a:moveTo>
                  <a:lnTo>
                    <a:pt x="5191" y="18110"/>
                  </a:lnTo>
                  <a:lnTo>
                    <a:pt x="5191" y="18982"/>
                  </a:lnTo>
                  <a:cubicBezTo>
                    <a:pt x="13686" y="17964"/>
                    <a:pt x="19885" y="14575"/>
                    <a:pt x="20679" y="10517"/>
                  </a:cubicBezTo>
                  <a:cubicBezTo>
                    <a:pt x="21600" y="15223"/>
                    <a:pt x="15043" y="19546"/>
                    <a:pt x="5191" y="20728"/>
                  </a:cubicBezTo>
                  <a:lnTo>
                    <a:pt x="5191" y="21600"/>
                  </a:lnTo>
                  <a:close/>
                  <a:moveTo>
                    <a:pt x="20765" y="11390"/>
                  </a:moveTo>
                  <a:cubicBezTo>
                    <a:pt x="20765" y="6063"/>
                    <a:pt x="11468" y="1745"/>
                    <a:pt x="0" y="1745"/>
                  </a:cubicBezTo>
                  <a:lnTo>
                    <a:pt x="0" y="0"/>
                  </a:lnTo>
                  <a:cubicBezTo>
                    <a:pt x="11468" y="0"/>
                    <a:pt x="20765" y="4318"/>
                    <a:pt x="20765" y="9644"/>
                  </a:cubicBezTo>
                  <a:close/>
                </a:path>
              </a:pathLst>
            </a:cu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1300480">
                <a:lnSpc>
                  <a:spcPct val="100000"/>
                </a:lnSpc>
                <a:defRPr sz="2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2" name="形状"/>
            <p:cNvSpPr/>
            <p:nvPr/>
          </p:nvSpPr>
          <p:spPr>
            <a:xfrm>
              <a:off x="0" y="0"/>
              <a:ext cx="1626776" cy="265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11499"/>
                    <a:pt x="11929" y="3310"/>
                    <a:pt x="0" y="3310"/>
                  </a:cubicBezTo>
                  <a:lnTo>
                    <a:pt x="0" y="0"/>
                  </a:lnTo>
                  <a:cubicBezTo>
                    <a:pt x="11929" y="0"/>
                    <a:pt x="21600" y="8189"/>
                    <a:pt x="21600" y="1829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1300480">
                <a:lnSpc>
                  <a:spcPct val="100000"/>
                </a:lnSpc>
                <a:defRPr sz="2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3" name="线条"/>
            <p:cNvSpPr/>
            <p:nvPr/>
          </p:nvSpPr>
          <p:spPr>
            <a:xfrm>
              <a:off x="0" y="0"/>
              <a:ext cx="1626776" cy="5036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390"/>
                  </a:moveTo>
                  <a:cubicBezTo>
                    <a:pt x="21600" y="6063"/>
                    <a:pt x="11929" y="1745"/>
                    <a:pt x="0" y="1745"/>
                  </a:cubicBezTo>
                  <a:lnTo>
                    <a:pt x="0" y="0"/>
                  </a:lnTo>
                  <a:cubicBezTo>
                    <a:pt x="11929" y="0"/>
                    <a:pt x="21600" y="4318"/>
                    <a:pt x="21600" y="9644"/>
                  </a:cubicBezTo>
                  <a:lnTo>
                    <a:pt x="21600" y="11390"/>
                  </a:lnTo>
                  <a:cubicBezTo>
                    <a:pt x="21600" y="15788"/>
                    <a:pt x="14937" y="19628"/>
                    <a:pt x="5400" y="20728"/>
                  </a:cubicBezTo>
                  <a:lnTo>
                    <a:pt x="5400" y="21600"/>
                  </a:lnTo>
                  <a:lnTo>
                    <a:pt x="0" y="20161"/>
                  </a:lnTo>
                  <a:lnTo>
                    <a:pt x="5400" y="18110"/>
                  </a:lnTo>
                  <a:lnTo>
                    <a:pt x="5400" y="18982"/>
                  </a:lnTo>
                  <a:cubicBezTo>
                    <a:pt x="14237" y="17964"/>
                    <a:pt x="20686" y="14575"/>
                    <a:pt x="21511" y="10517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defTabSz="1300480">
                <a:lnSpc>
                  <a:spcPct val="100000"/>
                </a:lnSpc>
                <a:defRPr sz="2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25" name="矩形 13"/>
          <p:cNvSpPr txBox="1"/>
          <p:nvPr/>
        </p:nvSpPr>
        <p:spPr>
          <a:xfrm>
            <a:off x="498385" y="2279589"/>
            <a:ext cx="3492322" cy="821352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1300480">
              <a:lnSpc>
                <a:spcPct val="100000"/>
              </a:lnSpc>
              <a:defRPr sz="43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</a:t>
            </a:r>
            <a:r>
              <a:rPr baseline="-21906"/>
              <a:t>K+1 </a:t>
            </a:r>
            <a:r>
              <a:t>= S</a:t>
            </a:r>
            <a:r>
              <a:rPr baseline="-21906"/>
              <a:t>K </a:t>
            </a:r>
            <a:r>
              <a:t>+ ∆</a:t>
            </a:r>
            <a:r>
              <a:rPr baseline="-21906"/>
              <a:t>k</a:t>
            </a:r>
          </a:p>
        </p:txBody>
      </p:sp>
      <p:sp>
        <p:nvSpPr>
          <p:cNvPr id="126" name="东岸"/>
          <p:cNvSpPr txBox="1"/>
          <p:nvPr/>
        </p:nvSpPr>
        <p:spPr>
          <a:xfrm>
            <a:off x="11287226" y="4977537"/>
            <a:ext cx="825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东岸</a:t>
            </a:r>
          </a:p>
        </p:txBody>
      </p:sp>
      <p:sp>
        <p:nvSpPr>
          <p:cNvPr id="127" name="西岸"/>
          <p:cNvSpPr txBox="1"/>
          <p:nvPr/>
        </p:nvSpPr>
        <p:spPr>
          <a:xfrm>
            <a:off x="1687413" y="4977537"/>
            <a:ext cx="825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西岸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39" name="关于渡河的决策（操作）种类"/>
          <p:cNvSpPr>
            <a:spLocks noGrp="1"/>
          </p:cNvSpPr>
          <p:nvPr>
            <p:ph type="title"/>
          </p:nvPr>
        </p:nvSpPr>
        <p:spPr>
          <a:xfrm>
            <a:off x="547201" y="354125"/>
            <a:ext cx="6601022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解题思路：</a:t>
            </a:r>
            <a:r>
              <a:t>渡河决策</a:t>
            </a:r>
            <a:r>
              <a:rPr lang="zh-CN" altLang="en-US"/>
              <a:t>的</a:t>
            </a:r>
            <a:r>
              <a:t>种类</a:t>
            </a:r>
          </a:p>
        </p:txBody>
      </p:sp>
      <p:sp>
        <p:nvSpPr>
          <p:cNvPr id="140" name="定义一个2维向量dK 为第K次渡河的摆渡策略：…"/>
          <p:cNvSpPr txBox="1"/>
          <p:nvPr/>
        </p:nvSpPr>
        <p:spPr>
          <a:xfrm>
            <a:off x="675032" y="2488304"/>
            <a:ext cx="11654736" cy="604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定义一个2维向量d</a:t>
            </a:r>
            <a:r>
              <a:rPr baseline="-5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K</a:t>
            </a:r>
            <a:r>
              <a:t> 为第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K</a:t>
            </a:r>
            <a:r>
              <a:t>次渡河的摆渡策略：</a:t>
            </a:r>
          </a:p>
          <a:p>
            <a:pPr>
              <a:defRPr sz="3000"/>
            </a:pPr>
            <a:r>
              <a:t>       d</a:t>
            </a:r>
            <a:r>
              <a:rPr baseline="-5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K</a:t>
            </a:r>
            <a:r>
              <a:t>  = (U</a:t>
            </a:r>
            <a:r>
              <a:rPr baseline="-5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K</a:t>
            </a:r>
            <a:r>
              <a:t>, V</a:t>
            </a:r>
            <a:r>
              <a:rPr baseline="-5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K</a:t>
            </a:r>
            <a:r>
              <a:t>) </a:t>
            </a:r>
          </a:p>
          <a:p>
            <a:pPr>
              <a:defRPr sz="3000"/>
            </a:pPr>
            <a:r>
              <a:t>其中，U</a:t>
            </a:r>
            <a:r>
              <a:rPr baseline="-5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K</a:t>
            </a:r>
            <a:r>
              <a:t>为上船的人数，V</a:t>
            </a:r>
            <a:r>
              <a:rPr baseline="-5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K</a:t>
            </a:r>
            <a:r>
              <a:t>为上船的鬼数，则所有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合法（规则）</a:t>
            </a:r>
            <a:r>
              <a:t>的渡河摆渡决策集合D定义如下：</a:t>
            </a:r>
          </a:p>
          <a:p>
            <a:pPr>
              <a:defRPr sz="3000"/>
            </a:pPr>
            <a:r>
              <a:t>D = { (U,V) | U = 2,  V = 0;</a:t>
            </a:r>
          </a:p>
          <a:p>
            <a:pPr>
              <a:defRPr sz="3000"/>
            </a:pPr>
            <a:r>
              <a:t>                    U = 1,  V = 0;</a:t>
            </a:r>
          </a:p>
          <a:p>
            <a:pPr>
              <a:defRPr sz="3000"/>
            </a:pPr>
            <a:r>
              <a:t>                    U = 1,  V = 1;</a:t>
            </a:r>
          </a:p>
          <a:p>
            <a:pPr>
              <a:defRPr sz="3000"/>
            </a:pPr>
            <a:r>
              <a:t>                    U = 0,  V = 1; </a:t>
            </a:r>
          </a:p>
          <a:p>
            <a:pPr>
              <a:defRPr sz="3000"/>
            </a:pPr>
            <a:r>
              <a:t>                    U = 0,  V = 2;</a:t>
            </a:r>
          </a:p>
          <a:p>
            <a:pPr>
              <a:defRPr sz="3000"/>
            </a:pPr>
            <a:r>
              <a:t>       }</a:t>
            </a:r>
            <a:r>
              <a:rPr lang="en-US" altLang="zh-CN"/>
              <a:t>;</a:t>
            </a: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BEA148-807F-942F-D925-F6091C88F6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50586" y="4717043"/>
            <a:ext cx="5134687" cy="411164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FDD925D-C264-4BF2-8111-7BABB6376E7B}"/>
              </a:ext>
            </a:extLst>
          </p:cNvPr>
          <p:cNvSpPr/>
          <p:nvPr/>
        </p:nvSpPr>
        <p:spPr>
          <a:xfrm>
            <a:off x="5310305" y="4189750"/>
            <a:ext cx="2111239" cy="4092315"/>
          </a:xfrm>
          <a:prstGeom prst="roundRect">
            <a:avLst>
              <a:gd name="adj" fmla="val 7392"/>
            </a:avLst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79" name="解题思路：状态转移公式是关键"/>
          <p:cNvSpPr>
            <a:spLocks noGrp="1"/>
          </p:cNvSpPr>
          <p:nvPr>
            <p:ph type="title"/>
          </p:nvPr>
        </p:nvSpPr>
        <p:spPr>
          <a:xfrm>
            <a:off x="547200" y="354125"/>
            <a:ext cx="8829147" cy="1152045"/>
          </a:xfrm>
          <a:prstGeom prst="rect">
            <a:avLst/>
          </a:prstGeom>
        </p:spPr>
        <p:txBody>
          <a:bodyPr/>
          <a:lstStyle/>
          <a:p>
            <a:r>
              <a:t>解题思路：</a:t>
            </a:r>
            <a:r>
              <a:rPr lang="zh-CN" altLang="en-US"/>
              <a:t>渡河过程用</a:t>
            </a:r>
            <a:r>
              <a:rPr b="1">
                <a:solidFill>
                  <a:srgbClr val="FFFF00"/>
                </a:solidFill>
              </a:rPr>
              <a:t>状态转移公式</a:t>
            </a:r>
            <a:r>
              <a:rPr lang="zh-CN" altLang="en-US"/>
              <a:t>描述</a:t>
            </a:r>
            <a:endParaRPr/>
          </a:p>
        </p:txBody>
      </p:sp>
      <p:sp>
        <p:nvSpPr>
          <p:cNvPr id="180" name="Oval 10"/>
          <p:cNvSpPr/>
          <p:nvPr/>
        </p:nvSpPr>
        <p:spPr>
          <a:xfrm>
            <a:off x="3407276" y="5342369"/>
            <a:ext cx="1844607" cy="1740750"/>
          </a:xfrm>
          <a:prstGeom prst="ellipse">
            <a:avLst/>
          </a:prstGeom>
          <a:ln w="101600">
            <a:solidFill>
              <a:schemeClr val="accent3">
                <a:hueOff val="914337"/>
                <a:satOff val="31515"/>
                <a:lumOff val="-30790"/>
              </a:schemeClr>
            </a:solidFill>
          </a:ln>
        </p:spPr>
        <p:txBody>
          <a:bodyPr lIns="65023" tIns="65023" rIns="65023" bIns="65023" anchor="ctr"/>
          <a:lstStyle/>
          <a:p>
            <a:pPr algn="ctr"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1" name="Oval 19"/>
          <p:cNvSpPr/>
          <p:nvPr/>
        </p:nvSpPr>
        <p:spPr>
          <a:xfrm>
            <a:off x="7752917" y="5342369"/>
            <a:ext cx="1844606" cy="1740750"/>
          </a:xfrm>
          <a:prstGeom prst="ellipse">
            <a:avLst/>
          </a:prstGeom>
          <a:ln w="101600">
            <a:solidFill>
              <a:schemeClr val="accent3">
                <a:hueOff val="914337"/>
                <a:satOff val="31515"/>
                <a:lumOff val="-30790"/>
              </a:schemeClr>
            </a:solidFill>
          </a:ln>
        </p:spPr>
        <p:txBody>
          <a:bodyPr lIns="65023" tIns="65023" rIns="65023" bIns="65023" anchor="ctr"/>
          <a:lstStyle/>
          <a:p>
            <a:pPr algn="ctr"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2" name="Line 20"/>
          <p:cNvSpPr/>
          <p:nvPr/>
        </p:nvSpPr>
        <p:spPr>
          <a:xfrm>
            <a:off x="5311166" y="6212744"/>
            <a:ext cx="2456463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tailEnd type="triangle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3" name="SK+1 = SK + (-1)K dK"/>
          <p:cNvSpPr txBox="1"/>
          <p:nvPr/>
        </p:nvSpPr>
        <p:spPr>
          <a:xfrm>
            <a:off x="798891" y="2519809"/>
            <a:ext cx="4892676" cy="7461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S</a:t>
            </a:r>
            <a:r>
              <a:rPr baseline="-5999"/>
              <a:t>K+1</a:t>
            </a:r>
            <a:r>
              <a:t> = S</a:t>
            </a:r>
            <a:r>
              <a:rPr baseline="-5999"/>
              <a:t>K</a:t>
            </a:r>
            <a:r>
              <a:t> + (-1)</a:t>
            </a:r>
            <a:r>
              <a:rPr baseline="31999"/>
              <a:t>K</a:t>
            </a:r>
            <a:r>
              <a:t> d</a:t>
            </a:r>
            <a:r>
              <a:rPr baseline="-5999"/>
              <a:t>K</a:t>
            </a:r>
          </a:p>
        </p:txBody>
      </p:sp>
      <p:sp>
        <p:nvSpPr>
          <p:cNvPr id="184" name="SK"/>
          <p:cNvSpPr txBox="1"/>
          <p:nvPr/>
        </p:nvSpPr>
        <p:spPr>
          <a:xfrm>
            <a:off x="3963792" y="5839664"/>
            <a:ext cx="731576" cy="7461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S</a:t>
            </a:r>
            <a:r>
              <a:rPr baseline="-5999"/>
              <a:t>K</a:t>
            </a:r>
          </a:p>
        </p:txBody>
      </p:sp>
      <p:sp>
        <p:nvSpPr>
          <p:cNvPr id="185" name="SK+1"/>
          <p:cNvSpPr txBox="1"/>
          <p:nvPr/>
        </p:nvSpPr>
        <p:spPr>
          <a:xfrm>
            <a:off x="8099002" y="5839664"/>
            <a:ext cx="1152437" cy="7461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S</a:t>
            </a:r>
            <a:r>
              <a:rPr baseline="-5999"/>
              <a:t>K+1</a:t>
            </a:r>
          </a:p>
        </p:txBody>
      </p:sp>
      <p:sp>
        <p:nvSpPr>
          <p:cNvPr id="186" name="+dK"/>
          <p:cNvSpPr txBox="1"/>
          <p:nvPr/>
        </p:nvSpPr>
        <p:spPr>
          <a:xfrm>
            <a:off x="5771522" y="5042423"/>
            <a:ext cx="1038484" cy="74616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+d</a:t>
            </a:r>
            <a:r>
              <a:rPr baseline="-5999"/>
              <a:t>K</a:t>
            </a:r>
          </a:p>
        </p:txBody>
      </p:sp>
      <p:sp>
        <p:nvSpPr>
          <p:cNvPr id="187" name="-dK"/>
          <p:cNvSpPr txBox="1"/>
          <p:nvPr/>
        </p:nvSpPr>
        <p:spPr>
          <a:xfrm>
            <a:off x="5860422" y="6636906"/>
            <a:ext cx="933087" cy="74616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-d</a:t>
            </a:r>
            <a:r>
              <a:rPr baseline="-5999"/>
              <a:t>K</a:t>
            </a:r>
          </a:p>
        </p:txBody>
      </p:sp>
      <p:sp>
        <p:nvSpPr>
          <p:cNvPr id="188" name="若K为偶数"/>
          <p:cNvSpPr txBox="1"/>
          <p:nvPr/>
        </p:nvSpPr>
        <p:spPr>
          <a:xfrm>
            <a:off x="5310304" y="4283653"/>
            <a:ext cx="203332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若K为偶数</a:t>
            </a:r>
          </a:p>
        </p:txBody>
      </p:sp>
      <p:sp>
        <p:nvSpPr>
          <p:cNvPr id="189" name="若K为奇数"/>
          <p:cNvSpPr txBox="1"/>
          <p:nvPr/>
        </p:nvSpPr>
        <p:spPr>
          <a:xfrm>
            <a:off x="5310304" y="7468735"/>
            <a:ext cx="203332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若K为奇数</a:t>
            </a:r>
          </a:p>
        </p:txBody>
      </p:sp>
      <p:sp>
        <p:nvSpPr>
          <p:cNvPr id="190" name="Line 20"/>
          <p:cNvSpPr/>
          <p:nvPr/>
        </p:nvSpPr>
        <p:spPr>
          <a:xfrm>
            <a:off x="891530" y="6212744"/>
            <a:ext cx="2456463" cy="1"/>
          </a:xfrm>
          <a:prstGeom prst="line">
            <a:avLst/>
          </a:prstGeom>
          <a:ln w="50800">
            <a:solidFill>
              <a:schemeClr val="accent1"/>
            </a:solidFill>
            <a:tailEnd type="arrow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1" name="Line 20"/>
          <p:cNvSpPr/>
          <p:nvPr/>
        </p:nvSpPr>
        <p:spPr>
          <a:xfrm>
            <a:off x="9582812" y="6212744"/>
            <a:ext cx="2456464" cy="1"/>
          </a:xfrm>
          <a:prstGeom prst="line">
            <a:avLst/>
          </a:prstGeom>
          <a:ln w="50800">
            <a:solidFill>
              <a:schemeClr val="accent1"/>
            </a:solidFill>
            <a:tailEnd type="arrow"/>
          </a:ln>
        </p:spPr>
        <p:txBody>
          <a:bodyPr lIns="65023" tIns="65023" rIns="65023" bIns="65023"/>
          <a:lstStyle/>
          <a:p>
            <a:pPr defTabSz="1300480">
              <a:lnSpc>
                <a:spcPct val="100000"/>
              </a:lnSpc>
              <a:defRPr sz="2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标注: 线形(带强调线) 4">
            <a:extLst>
              <a:ext uri="{FF2B5EF4-FFF2-40B4-BE49-F238E27FC236}">
                <a16:creationId xmlns:a16="http://schemas.microsoft.com/office/drawing/2014/main" id="{712C657C-005C-4B48-B352-AAE598071D92}"/>
              </a:ext>
            </a:extLst>
          </p:cNvPr>
          <p:cNvSpPr/>
          <p:nvPr/>
        </p:nvSpPr>
        <p:spPr>
          <a:xfrm>
            <a:off x="8461948" y="2915112"/>
            <a:ext cx="2863120" cy="841256"/>
          </a:xfrm>
          <a:prstGeom prst="accentCallout1">
            <a:avLst>
              <a:gd name="adj1" fmla="val 47083"/>
              <a:gd name="adj2" fmla="val -7250"/>
              <a:gd name="adj3" fmla="val 148134"/>
              <a:gd name="adj4" fmla="val -74468"/>
            </a:avLst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rgbClr val="FF0000"/>
            </a:solidFill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枚举所有渡河方案，选择可行的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AC66172-F91A-4C61-9EEE-1C6CA87AECBB}"/>
              </a:ext>
            </a:extLst>
          </p:cNvPr>
          <p:cNvSpPr/>
          <p:nvPr/>
        </p:nvSpPr>
        <p:spPr>
          <a:xfrm>
            <a:off x="1754185" y="6675859"/>
            <a:ext cx="1269242" cy="412229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96" name="算法实现：迭代 + 枚举 + 递推"/>
          <p:cNvSpPr>
            <a:spLocks noGrp="1"/>
          </p:cNvSpPr>
          <p:nvPr>
            <p:ph type="title"/>
          </p:nvPr>
        </p:nvSpPr>
        <p:spPr>
          <a:xfrm>
            <a:off x="547201" y="354125"/>
            <a:ext cx="6919074" cy="1152045"/>
          </a:xfrm>
          <a:prstGeom prst="rect">
            <a:avLst/>
          </a:prstGeom>
        </p:spPr>
        <p:txBody>
          <a:bodyPr/>
          <a:lstStyle/>
          <a:p>
            <a:r>
              <a:t>算法实现：迭代 + 枚举 + 递推</a:t>
            </a:r>
          </a:p>
        </p:txBody>
      </p:sp>
      <p:sp>
        <p:nvSpPr>
          <p:cNvPr id="197" name="SK+1 = SK + (-1)K dK"/>
          <p:cNvSpPr txBox="1"/>
          <p:nvPr/>
        </p:nvSpPr>
        <p:spPr>
          <a:xfrm>
            <a:off x="7107020" y="3884636"/>
            <a:ext cx="4892676" cy="746160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S</a:t>
            </a:r>
            <a:r>
              <a:rPr baseline="-5999"/>
              <a:t>K+1</a:t>
            </a:r>
            <a:r>
              <a:t> = S</a:t>
            </a:r>
            <a:r>
              <a:rPr baseline="-5999"/>
              <a:t>K</a:t>
            </a:r>
            <a:r>
              <a:t> + (-1)</a:t>
            </a:r>
            <a:r>
              <a:rPr baseline="31999"/>
              <a:t>K</a:t>
            </a:r>
            <a:r>
              <a:t> d</a:t>
            </a:r>
            <a:r>
              <a:rPr baseline="-5999"/>
              <a:t>K</a:t>
            </a:r>
          </a:p>
        </p:txBody>
      </p:sp>
      <p:sp>
        <p:nvSpPr>
          <p:cNvPr id="198" name="迭代：从起始到结束…"/>
          <p:cNvSpPr txBox="1"/>
          <p:nvPr/>
        </p:nvSpPr>
        <p:spPr>
          <a:xfrm>
            <a:off x="7164930" y="6122887"/>
            <a:ext cx="380249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8937" indent="-388937">
              <a:buSzPct val="145000"/>
              <a:buChar char="•"/>
            </a:pPr>
            <a:r>
              <a:t>迭代：从起始到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结束</a:t>
            </a:r>
          </a:p>
          <a:p>
            <a:pPr marL="388937" indent="-388937">
              <a:buSzPct val="145000"/>
              <a:buChar char="•"/>
            </a:pPr>
            <a:r>
              <a:t>枚举：所有可能决策</a:t>
            </a:r>
          </a:p>
          <a:p>
            <a:pPr marL="388937" indent="-388937">
              <a:buSzPct val="145000"/>
              <a:buChar char="•"/>
            </a:pPr>
            <a:r>
              <a:t>递推：</a:t>
            </a:r>
            <a:r>
              <a:rPr lang="zh-CN" altLang="en-US"/>
              <a:t>状态转移方程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B9DD47-72A4-415E-87D7-1383B528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1" y="2460774"/>
            <a:ext cx="6211672" cy="37324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218591-B9CC-4DF2-8C96-B7589FB8BE11}"/>
              </a:ext>
            </a:extLst>
          </p:cNvPr>
          <p:cNvSpPr txBox="1"/>
          <p:nvPr/>
        </p:nvSpPr>
        <p:spPr>
          <a:xfrm>
            <a:off x="1658035" y="6215642"/>
            <a:ext cx="1462828" cy="2503249"/>
          </a:xfrm>
          <a:prstGeom prst="rect">
            <a:avLst/>
          </a:prstGeom>
          <a:noFill/>
          <a:ln w="12700" cap="flat">
            <a:solidFill>
              <a:srgbClr val="C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407669">
              <a:tabLst>
                <a:tab pos="406400" algn="l"/>
              </a:tabLst>
              <a:defRPr sz="24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0 {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sz="2000"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algn="ctr" defTabSz="407669"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sz="2000">
                <a:latin typeface="Consolas" panose="020B0609020204030204" pitchFamily="49" charset="0"/>
              </a:rPr>
              <a:t>1 {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>
                <a:latin typeface="Consolas" panose="020B0609020204030204" pitchFamily="49" charset="0"/>
              </a:rPr>
              <a:t>, 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algn="ctr" defTabSz="407669"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sz="2000">
                <a:latin typeface="Consolas" panose="020B0609020204030204" pitchFamily="49" charset="0"/>
              </a:rPr>
              <a:t>2 {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>
                <a:latin typeface="Consolas" panose="020B0609020204030204" pitchFamily="49" charset="0"/>
              </a:rPr>
              <a:t>, 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algn="ctr" defTabSz="407669"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sz="2000">
                <a:latin typeface="Consolas" panose="020B0609020204030204" pitchFamily="49" charset="0"/>
              </a:rPr>
              <a:t>3 {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>
                <a:latin typeface="Consolas" panose="020B0609020204030204" pitchFamily="49" charset="0"/>
              </a:rPr>
              <a:t>, 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algn="ctr" defTabSz="407669"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sz="2000">
                <a:latin typeface="Consolas" panose="020B0609020204030204" pitchFamily="49" charset="0"/>
              </a:rPr>
              <a:t>4 {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000">
                <a:latin typeface="Consolas" panose="020B0609020204030204" pitchFamily="49" charset="0"/>
              </a:rPr>
              <a:t>, 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  <a:p>
            <a:pPr algn="ctr" defTabSz="407669"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sz="2000">
                <a:latin typeface="Consolas" panose="020B0609020204030204" pitchFamily="49" charset="0"/>
              </a:rPr>
              <a:t>5 {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000">
                <a:latin typeface="Consolas" panose="020B0609020204030204" pitchFamily="49" charset="0"/>
              </a:rPr>
              <a:t>, </a:t>
            </a:r>
            <a:r>
              <a:rPr lang="en-US" altLang="zh-CN" sz="2000"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2CD2E26-640C-4438-ABF7-4F9AC4DC7B48}"/>
              </a:ext>
            </a:extLst>
          </p:cNvPr>
          <p:cNvSpPr/>
          <p:nvPr/>
        </p:nvSpPr>
        <p:spPr>
          <a:xfrm>
            <a:off x="1279533" y="6778522"/>
            <a:ext cx="352269" cy="20986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6060E-654E-483C-AE59-87136CFE7D4A}"/>
              </a:ext>
            </a:extLst>
          </p:cNvPr>
          <p:cNvSpPr txBox="1"/>
          <p:nvPr/>
        </p:nvSpPr>
        <p:spPr>
          <a:xfrm>
            <a:off x="872338" y="6494048"/>
            <a:ext cx="284813" cy="662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i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74B73B-A78C-4ED2-814A-EF93EC5BE140}"/>
              </a:ext>
            </a:extLst>
          </p:cNvPr>
          <p:cNvSpPr txBox="1"/>
          <p:nvPr/>
        </p:nvSpPr>
        <p:spPr>
          <a:xfrm>
            <a:off x="1817053" y="8718891"/>
            <a:ext cx="1128514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渡河决策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64D42F8-B1A5-4A53-BEA6-54EDBA0B25F1}"/>
              </a:ext>
            </a:extLst>
          </p:cNvPr>
          <p:cNvSpPr/>
          <p:nvPr/>
        </p:nvSpPr>
        <p:spPr>
          <a:xfrm>
            <a:off x="1856208" y="2863121"/>
            <a:ext cx="1089359" cy="2869868"/>
          </a:xfrm>
          <a:prstGeom prst="roundRect">
            <a:avLst>
              <a:gd name="adj" fmla="val 11416"/>
            </a:avLst>
          </a:prstGeom>
          <a:solidFill>
            <a:schemeClr val="accent6">
              <a:lumMod val="40000"/>
              <a:lumOff val="60000"/>
              <a:alpha val="21176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E3A55B3-F0EE-4203-9FFD-2F9504DCD249}"/>
              </a:ext>
            </a:extLst>
          </p:cNvPr>
          <p:cNvSpPr/>
          <p:nvPr/>
        </p:nvSpPr>
        <p:spPr>
          <a:xfrm rot="16200000">
            <a:off x="1013711" y="5769231"/>
            <a:ext cx="352269" cy="209862"/>
          </a:xfrm>
          <a:prstGeom prst="rightArrow">
            <a:avLst/>
          </a:prstGeom>
          <a:solidFill>
            <a:srgbClr val="00B0F0"/>
          </a:solidFill>
          <a:ln w="127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60227E-24FA-4634-A444-13103CA947A4}"/>
              </a:ext>
            </a:extLst>
          </p:cNvPr>
          <p:cNvSpPr txBox="1"/>
          <p:nvPr/>
        </p:nvSpPr>
        <p:spPr>
          <a:xfrm>
            <a:off x="1030444" y="5962007"/>
            <a:ext cx="284813" cy="662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k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Consolas" panose="020B0609020204030204" pitchFamily="49" charset="0"/>
              <a:sym typeface="Helvetica Neue"/>
            </a:endParaRPr>
          </a:p>
        </p:txBody>
      </p:sp>
      <p:sp>
        <p:nvSpPr>
          <p:cNvPr id="17" name="注意：K的范围是[1..n]，从1开始，到未知待求的n结束。">
            <a:extLst>
              <a:ext uri="{FF2B5EF4-FFF2-40B4-BE49-F238E27FC236}">
                <a16:creationId xmlns:a16="http://schemas.microsoft.com/office/drawing/2014/main" id="{31EC3BAF-8C1A-4AD1-80E3-F761078F1592}"/>
              </a:ext>
            </a:extLst>
          </p:cNvPr>
          <p:cNvSpPr txBox="1"/>
          <p:nvPr/>
        </p:nvSpPr>
        <p:spPr>
          <a:xfrm>
            <a:off x="3621747" y="8571672"/>
            <a:ext cx="7874423" cy="535275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rPr sz="2400"/>
              <a:t>注意：K的范围是[1..n]，从1开始，到未知待求的n结束。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CCFE1B5-3C8A-D1FE-CD86-EBC48628C42B}"/>
              </a:ext>
            </a:extLst>
          </p:cNvPr>
          <p:cNvSpPr/>
          <p:nvPr/>
        </p:nvSpPr>
        <p:spPr>
          <a:xfrm>
            <a:off x="1638241" y="6215642"/>
            <a:ext cx="1489061" cy="409111"/>
          </a:xfrm>
          <a:prstGeom prst="rect">
            <a:avLst/>
          </a:prstGeom>
          <a:solidFill>
            <a:srgbClr val="DFDFDF">
              <a:alpha val="6980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960958"/>
              </p:ext>
            </p:extLst>
          </p:nvPr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2736130" y="7573161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831637712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>
            <p:extLst>
              <p:ext uri="{D42A27DB-BD31-4B8C-83A1-F6EECF244321}">
                <p14:modId xmlns:p14="http://schemas.microsoft.com/office/powerpoint/2010/main" val="2254685428"/>
              </p:ext>
            </p:extLst>
          </p:nvPr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6177279"/>
              </p:ext>
            </p:extLst>
          </p:nvPr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07383"/>
              </p:ext>
            </p:extLst>
          </p:nvPr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354380"/>
              </p:ext>
            </p:extLst>
          </p:nvPr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7830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2736130" y="7573161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2166621007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/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5948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478478" y="9215867"/>
            <a:ext cx="281968" cy="431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41" name="考核要求"/>
          <p:cNvSpPr txBox="1">
            <a:spLocks noGrp="1"/>
          </p:cNvSpPr>
          <p:nvPr>
            <p:ph type="title" idx="4294967295"/>
          </p:nvPr>
        </p:nvSpPr>
        <p:spPr>
          <a:xfrm>
            <a:off x="1192106" y="3831448"/>
            <a:ext cx="10620588" cy="2090703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effectLst>
            <a:outerShdw blurRad="266700" dir="5400000" rotWithShape="0">
              <a:srgbClr val="000000"/>
            </a:outerShdw>
          </a:effectLst>
        </p:spPr>
        <p:txBody>
          <a:bodyPr lIns="65022" tIns="65022" rIns="65022" bIns="65022"/>
          <a:lstStyle>
            <a:lvl1pPr>
              <a:defRPr sz="60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lvl1pPr>
          </a:lstStyle>
          <a:p>
            <a:r>
              <a:t>第1</a:t>
            </a:r>
            <a:r>
              <a:rPr lang="en-US"/>
              <a:t>2</a:t>
            </a:r>
            <a:r>
              <a:t>讲 多步决策</a:t>
            </a:r>
            <a:r>
              <a:rPr lang="zh-CN" altLang="en-US"/>
              <a:t>与递归算法</a:t>
            </a: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3523858" y="7585493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2784114993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26561"/>
              </p:ext>
            </p:extLst>
          </p:nvPr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2357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3523858" y="7585493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3661063481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(4, 0)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/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2335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4295852" y="7563613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2123137359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(4, 0)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 b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7422922"/>
              </p:ext>
            </p:extLst>
          </p:nvPr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21154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4295852" y="7563613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542672832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/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20369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5105321" y="7581311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324129240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284555"/>
              </p:ext>
            </p:extLst>
          </p:nvPr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02429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5105321" y="7581311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2659907765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/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9598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5873720" y="7561140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2995233731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727120"/>
              </p:ext>
            </p:extLst>
          </p:nvPr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18640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5873720" y="7561140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41695042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/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9023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6646115" y="7567937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1805006427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346544"/>
              </p:ext>
            </p:extLst>
          </p:nvPr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18757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6646115" y="7567937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3854878695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/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6530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46" name="【任务11.1】人鬼渡河"/>
          <p:cNvSpPr>
            <a:spLocks noGrp="1"/>
          </p:cNvSpPr>
          <p:nvPr>
            <p:ph type="title"/>
          </p:nvPr>
        </p:nvSpPr>
        <p:spPr>
          <a:xfrm>
            <a:off x="547201" y="354125"/>
            <a:ext cx="5010761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【任务1</a:t>
            </a:r>
            <a:r>
              <a:rPr lang="en-US" altLang="zh-CN"/>
              <a:t>2</a:t>
            </a:r>
            <a:r>
              <a:t>.1】人鬼渡河</a:t>
            </a:r>
          </a:p>
        </p:txBody>
      </p:sp>
      <p:sp>
        <p:nvSpPr>
          <p:cNvPr id="47" name="目标：将东岸的3人3鬼通过一只小船安全转移到西岸，希望摆渡次数尽可能少。…"/>
          <p:cNvSpPr txBox="1"/>
          <p:nvPr/>
        </p:nvSpPr>
        <p:spPr>
          <a:xfrm>
            <a:off x="534943" y="2237674"/>
            <a:ext cx="11766719" cy="4357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spcBef>
                <a:spcPts val="600"/>
              </a:spcBef>
              <a:defRPr sz="2600"/>
            </a:pPr>
            <a:r>
              <a:rPr sz="2400"/>
              <a:t>目标：将东岸的3人3鬼通过一只小船安全转移到西岸，希望摆渡次数尽可能少。</a:t>
            </a:r>
          </a:p>
          <a:p>
            <a:pPr>
              <a:spcBef>
                <a:spcPts val="600"/>
              </a:spcBef>
              <a:defRPr sz="2600"/>
            </a:pPr>
            <a:r>
              <a:rPr lang="zh-CN" altLang="en-US" sz="2400"/>
              <a:t>任务：编写程序，求出一种渡河方案。</a:t>
            </a:r>
            <a:endParaRPr lang="en-US" sz="2400"/>
          </a:p>
          <a:p>
            <a:pPr>
              <a:spcBef>
                <a:spcPts val="600"/>
              </a:spcBef>
              <a:defRPr sz="2600"/>
            </a:pPr>
            <a:r>
              <a:rPr sz="2400"/>
              <a:t>条件：</a:t>
            </a:r>
          </a:p>
          <a:p>
            <a:pPr marL="388937" indent="-388937">
              <a:spcBef>
                <a:spcPts val="600"/>
              </a:spcBef>
              <a:buSzPct val="145000"/>
              <a:buChar char="•"/>
              <a:defRPr sz="2600"/>
            </a:pPr>
            <a:r>
              <a:rPr sz="2400"/>
              <a:t>船的容量有限，一次最多只能坐2人（或2鬼或1人1鬼）。</a:t>
            </a:r>
          </a:p>
          <a:p>
            <a:pPr marL="388937" indent="-388937">
              <a:spcBef>
                <a:spcPts val="600"/>
              </a:spcBef>
              <a:buSzPct val="145000"/>
              <a:buChar char="•"/>
              <a:defRPr sz="2600"/>
            </a:pPr>
            <a:r>
              <a:rPr sz="2400"/>
              <a:t>无论是在河的东岸还是在河的西岸，一旦鬼数多于人数，则人将被鬼吃掉。</a:t>
            </a:r>
          </a:p>
          <a:p>
            <a:pPr marL="388937" indent="-388937">
              <a:spcBef>
                <a:spcPts val="600"/>
              </a:spcBef>
              <a:buSzPct val="145000"/>
              <a:buChar char="•"/>
              <a:defRPr sz="2600"/>
            </a:pPr>
            <a:r>
              <a:rPr sz="2400"/>
              <a:t>怎样渡河的大权掌握在人的手中。</a:t>
            </a:r>
            <a:endParaRPr lang="en-US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>
              <a:spcBef>
                <a:spcPts val="600"/>
              </a:spcBef>
              <a:defRPr sz="2600"/>
            </a:pPr>
            <a:r>
              <a:rPr sz="2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说明：</a:t>
            </a:r>
            <a:r>
              <a:rPr sz="2400"/>
              <a:t>划船的时间忽略不计。船一靠岸即将船与岸视为一体，人和鬼即使还没有下船也视为已上岸。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2BDAAF-1F18-41F2-950A-F88B8DE37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80" y="6802637"/>
            <a:ext cx="8549640" cy="24843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7418108" y="7561344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439377303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194371"/>
              </p:ext>
            </p:extLst>
          </p:nvPr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90212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7418108" y="7561344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1083179889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/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00859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8182606" y="7567253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2281925053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61314"/>
              </p:ext>
            </p:extLst>
          </p:nvPr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58717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8182606" y="7567253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3637688018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</a:t>
                      </a:r>
                      <a:r>
                        <a:rPr lang="zh-CN" altLang="en-US" sz="2000" b="0"/>
                        <a:t> </a:t>
                      </a:r>
                      <a:r>
                        <a:rPr lang="en-US" altLang="zh-CN" sz="2000" b="0"/>
                        <a:t>4)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/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62393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8984580" y="7552817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3583162019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</a:t>
                      </a:r>
                      <a:r>
                        <a:rPr lang="zh-CN" altLang="en-US" sz="2000" b="0"/>
                        <a:t> </a:t>
                      </a:r>
                      <a:r>
                        <a:rPr lang="en-US" altLang="zh-CN" sz="2000" b="0"/>
                        <a:t>4)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609850"/>
              </p:ext>
            </p:extLst>
          </p:nvPr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58875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8984580" y="7552817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172467759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</a:t>
                      </a:r>
                      <a:r>
                        <a:rPr lang="zh-CN" altLang="en-US" sz="2000" b="0"/>
                        <a:t> </a:t>
                      </a:r>
                      <a:r>
                        <a:rPr lang="en-US" altLang="zh-CN" sz="2000" b="0"/>
                        <a:t>4)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(-2,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/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54903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9770674" y="7561344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1685776145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</a:t>
                      </a:r>
                      <a:r>
                        <a:rPr lang="zh-CN" altLang="en-US" sz="2000" b="0"/>
                        <a:t> </a:t>
                      </a:r>
                      <a:r>
                        <a:rPr lang="en-US" altLang="zh-CN" sz="2000" b="0"/>
                        <a:t>4)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(-2,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234652"/>
              </p:ext>
            </p:extLst>
          </p:nvPr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90592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9770674" y="7561344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1616676418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</a:t>
                      </a:r>
                      <a:r>
                        <a:rPr lang="zh-CN" altLang="en-US" sz="2000" b="0"/>
                        <a:t> </a:t>
                      </a:r>
                      <a:r>
                        <a:rPr lang="en-US" altLang="zh-CN" sz="2000" b="0"/>
                        <a:t>4)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(-2,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/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9068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10558892" y="7571877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1919643122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</a:t>
                      </a:r>
                      <a:r>
                        <a:rPr lang="zh-CN" altLang="en-US" sz="2000" b="0"/>
                        <a:t> </a:t>
                      </a:r>
                      <a:r>
                        <a:rPr lang="en-US" altLang="zh-CN" sz="2000" b="0"/>
                        <a:t>4)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(-2,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70319"/>
              </p:ext>
            </p:extLst>
          </p:nvPr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67470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10558892" y="7571877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161308562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</a:t>
                      </a:r>
                      <a:r>
                        <a:rPr lang="zh-CN" altLang="en-US" sz="2000" b="0"/>
                        <a:t> </a:t>
                      </a:r>
                      <a:r>
                        <a:rPr lang="en-US" altLang="zh-CN" sz="2000" b="0"/>
                        <a:t>4)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(-2,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/>
        </p:nvGraphicFramePr>
        <p:xfrm>
          <a:off x="1958872" y="8401959"/>
          <a:ext cx="9345192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60804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6" name="从游戏操作中发现了哪些特点和规律？"/>
          <p:cNvSpPr>
            <a:spLocks noGrp="1"/>
          </p:cNvSpPr>
          <p:nvPr>
            <p:ph type="title"/>
          </p:nvPr>
        </p:nvSpPr>
        <p:spPr>
          <a:xfrm>
            <a:off x="547200" y="354125"/>
            <a:ext cx="8143575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t>从游戏操作中发现了哪些特点和规律？</a:t>
            </a:r>
          </a:p>
        </p:txBody>
      </p:sp>
      <p:sp>
        <p:nvSpPr>
          <p:cNvPr id="57" name="目标：找一种“方案”，能将人鬼安全摆渡至对岸。…"/>
          <p:cNvSpPr txBox="1"/>
          <p:nvPr/>
        </p:nvSpPr>
        <p:spPr>
          <a:xfrm>
            <a:off x="610088" y="3138643"/>
            <a:ext cx="11195576" cy="4862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40000"/>
              </a:lnSpc>
            </a:pPr>
            <a:r>
              <a:t>目标：找一种“</a:t>
            </a:r>
            <a:r>
              <a:rPr lang="zh-CN" altLang="en-US"/>
              <a:t>渡河</a:t>
            </a:r>
            <a:r>
              <a:t>方案”，能将人鬼安全摆渡至对岸。</a:t>
            </a:r>
          </a:p>
          <a:p>
            <a:pPr>
              <a:lnSpc>
                <a:spcPct val="140000"/>
              </a:lnSpc>
            </a:pPr>
            <a:r>
              <a:rPr lang="zh-CN" altLang="en-US"/>
              <a:t>渡河</a:t>
            </a:r>
            <a:r>
              <a:t>方案：一系列</a:t>
            </a:r>
            <a:r>
              <a:rPr lang="zh-CN" altLang="en-US"/>
              <a:t>关于渡河的操作</a:t>
            </a:r>
            <a:r>
              <a:t>“指令</a:t>
            </a:r>
            <a:r>
              <a:rPr lang="zh-CN" altLang="en-US"/>
              <a:t>（指示）</a:t>
            </a:r>
            <a:r>
              <a:t>”。</a:t>
            </a:r>
          </a:p>
          <a:p>
            <a:pPr>
              <a:lnSpc>
                <a:spcPct val="140000"/>
              </a:lnSpc>
            </a:pPr>
            <a:r>
              <a:t>指令：？？？？？？？</a:t>
            </a:r>
          </a:p>
          <a:p>
            <a:pPr>
              <a:lnSpc>
                <a:spcPct val="140000"/>
              </a:lnSpc>
            </a:pPr>
            <a:r>
              <a:t>	A ---&gt; B :: 将一个事物，转变成另一个事物。</a:t>
            </a:r>
          </a:p>
          <a:p>
            <a:pPr>
              <a:lnSpc>
                <a:spcPct val="140000"/>
              </a:lnSpc>
            </a:pPr>
            <a:r>
              <a:t>考虑到“计算机”的能力（与特长），指令</a:t>
            </a:r>
            <a:r>
              <a:rPr lang="zh-CN" altLang="en-US"/>
              <a:t>本质上</a:t>
            </a:r>
            <a:r>
              <a:t>是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对“数”的运算</a:t>
            </a:r>
            <a:r>
              <a:t>（即将一个数转变成为另一个数）。</a:t>
            </a:r>
          </a:p>
          <a:p>
            <a:pPr>
              <a:lnSpc>
                <a:spcPct val="140000"/>
              </a:lnSpc>
            </a:pPr>
            <a:endParaRPr/>
          </a:p>
          <a:p>
            <a:pPr>
              <a:lnSpc>
                <a:spcPct val="140000"/>
              </a:lnSpc>
            </a:pPr>
            <a:r>
              <a:t>因此，</a:t>
            </a:r>
            <a:r>
              <a:rPr lang="zh-CN" altLang="en-US"/>
              <a:t>要</a:t>
            </a:r>
            <a:r>
              <a:t>确定“指令”</a:t>
            </a:r>
            <a:r>
              <a:rPr lang="zh-CN" altLang="en-US"/>
              <a:t>，可以先</a:t>
            </a:r>
            <a:r>
              <a:t>确定</a:t>
            </a:r>
            <a:r>
              <a:rPr lang="zh-CN" altLang="en-US"/>
              <a:t>有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哪些“数”</a:t>
            </a:r>
            <a:r>
              <a:t>被计算！它们是什么？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/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圆形"/>
          <p:cNvSpPr/>
          <p:nvPr/>
        </p:nvSpPr>
        <p:spPr>
          <a:xfrm>
            <a:off x="11260079" y="7588735"/>
            <a:ext cx="757748" cy="757748"/>
          </a:xfrm>
          <a:prstGeom prst="ellipse">
            <a:avLst/>
          </a:prstGeom>
          <a:solidFill>
            <a:srgbClr val="56C1FF">
              <a:alpha val="478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sp>
        <p:nvSpPr>
          <p:cNvPr id="225" name="k"/>
          <p:cNvSpPr txBox="1"/>
          <p:nvPr/>
        </p:nvSpPr>
        <p:spPr>
          <a:xfrm>
            <a:off x="11389177" y="7625110"/>
            <a:ext cx="50334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12</a:t>
            </a:r>
            <a:endParaRPr/>
          </a:p>
        </p:txBody>
      </p:sp>
      <p:sp>
        <p:nvSpPr>
          <p:cNvPr id="226" name="线条"/>
          <p:cNvSpPr/>
          <p:nvPr/>
        </p:nvSpPr>
        <p:spPr>
          <a:xfrm flipV="1">
            <a:off x="1967171" y="3061556"/>
            <a:ext cx="0" cy="5009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493753" y="3061556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1380209549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(3, 1)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(2, 4)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(3, 2)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-1)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</a:t>
                      </a:r>
                      <a:r>
                        <a:rPr lang="zh-CN" altLang="en-US" sz="2000" b="0"/>
                        <a:t> </a:t>
                      </a:r>
                      <a:r>
                        <a:rPr lang="en-US" altLang="zh-CN" sz="2000" b="0"/>
                        <a:t>4)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(2, 3)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(1, 3)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(4, 0)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(5, 0)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(-2,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(3, 2)</a:t>
                      </a:r>
                      <a:endParaRPr sz="200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(3, 0)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(0, 1)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(2, 2)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/>
                        <a:t>(3, 3)</a:t>
                      </a:r>
                      <a:endParaRPr sz="200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(4, 1)</a:t>
                      </a:r>
                      <a:endParaRPr sz="20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(2, 0)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(2, 2)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(1, 3)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(1, 2)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0"/>
                        <a:t>(-1, 1)</a:t>
                      </a:r>
                      <a:endParaRPr sz="2000" b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altLang="zh-CN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00B05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1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3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2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rgbClr val="1EB001"/>
                          </a:solidFill>
                          <a:uFillTx/>
                          <a:latin typeface="Helvetica Neue"/>
                          <a:sym typeface="Courier"/>
                        </a:rPr>
                        <a:t>5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rgbClr val="1EB001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/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C48EC365-1831-49F9-BE4B-145D1C2A88AD}"/>
              </a:ext>
            </a:extLst>
          </p:cNvPr>
          <p:cNvGraphicFramePr/>
          <p:nvPr/>
        </p:nvGraphicFramePr>
        <p:xfrm>
          <a:off x="11464128" y="3467945"/>
          <a:ext cx="1067647" cy="410521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06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2}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{2, 0}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{0,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{1, 1}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20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</a:t>
                      </a:r>
                      <a:endParaRPr sz="2200" b="1">
                        <a:solidFill>
                          <a:srgbClr val="7030A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6CB07D7-F62D-4042-B1E4-1D8A69D26A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6099945"/>
              </p:ext>
            </p:extLst>
          </p:nvPr>
        </p:nvGraphicFramePr>
        <p:xfrm>
          <a:off x="1958873" y="8401959"/>
          <a:ext cx="10123204" cy="682233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78708">
                  <a:extLst>
                    <a:ext uri="{9D8B030D-6E8A-4147-A177-3AD203B41FA5}">
                      <a16:colId xmlns:a16="http://schemas.microsoft.com/office/drawing/2014/main" val="4103001675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0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000" b="1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(3, 0)</a:t>
                      </a:r>
                      <a:endParaRPr sz="20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(3, 1)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(1, 1)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(2, 2)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(0, 3)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(0, 1)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(0, 2)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2000" b="1"/>
                        <a:t>(0, 0)</a:t>
                      </a:r>
                      <a:endParaRPr sz="2000"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k">
            <a:extLst>
              <a:ext uri="{FF2B5EF4-FFF2-40B4-BE49-F238E27FC236}">
                <a16:creationId xmlns:a16="http://schemas.microsoft.com/office/drawing/2014/main" id="{44C04079-0D75-4263-A5C6-DFD84F24FF49}"/>
              </a:ext>
            </a:extLst>
          </p:cNvPr>
          <p:cNvSpPr txBox="1"/>
          <p:nvPr/>
        </p:nvSpPr>
        <p:spPr>
          <a:xfrm>
            <a:off x="1199581" y="8346483"/>
            <a:ext cx="743793" cy="604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s[k]</a:t>
            </a:r>
            <a:endParaRPr/>
          </a:p>
        </p:txBody>
      </p:sp>
      <p:graphicFrame>
        <p:nvGraphicFramePr>
          <p:cNvPr id="21" name="表格">
            <a:extLst>
              <a:ext uri="{FF2B5EF4-FFF2-40B4-BE49-F238E27FC236}">
                <a16:creationId xmlns:a16="http://schemas.microsoft.com/office/drawing/2014/main" id="{533AF29E-150C-4DCF-8C38-9604A4DDB412}"/>
              </a:ext>
            </a:extLst>
          </p:cNvPr>
          <p:cNvGraphicFramePr/>
          <p:nvPr/>
        </p:nvGraphicFramePr>
        <p:xfrm>
          <a:off x="1967171" y="2938952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Consolas" panose="020B0609020204030204" pitchFamily="49" charset="0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Consolas" panose="020B0609020204030204" pitchFamily="49" charset="0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k">
            <a:extLst>
              <a:ext uri="{FF2B5EF4-FFF2-40B4-BE49-F238E27FC236}">
                <a16:creationId xmlns:a16="http://schemas.microsoft.com/office/drawing/2014/main" id="{DCC0F533-82D0-41B3-A096-F09788DA6D29}"/>
              </a:ext>
            </a:extLst>
          </p:cNvPr>
          <p:cNvSpPr txBox="1"/>
          <p:nvPr/>
        </p:nvSpPr>
        <p:spPr>
          <a:xfrm>
            <a:off x="12069529" y="7690492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9889595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5893354" cy="1152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t>算法思路</a:t>
            </a:r>
            <a:r>
              <a:rPr lang="zh-CN" altLang="en-US"/>
              <a:t>的动画</a:t>
            </a:r>
            <a:endParaRPr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CD9E29A-F52E-48FB-880A-B986CAFD6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532493"/>
              </p:ext>
            </p:extLst>
          </p:nvPr>
        </p:nvGraphicFramePr>
        <p:xfrm>
          <a:off x="547201" y="3844977"/>
          <a:ext cx="11983253" cy="2981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011">
                  <a:extLst>
                    <a:ext uri="{9D8B030D-6E8A-4147-A177-3AD203B41FA5}">
                      <a16:colId xmlns:a16="http://schemas.microsoft.com/office/drawing/2014/main" val="3336775639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943332005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610046890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245381373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139469950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987187718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426142980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86607471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4057298747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905181290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23125269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995121577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968419961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589881687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446728544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429040857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4171783925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1934004115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116555691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636835323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1137980529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48130708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528034131"/>
                    </a:ext>
                  </a:extLst>
                </a:gridCol>
              </a:tblGrid>
              <a:tr h="575732">
                <a:tc>
                  <a:txBody>
                    <a:bodyPr/>
                    <a:lstStyle/>
                    <a:p>
                      <a:r>
                        <a:rPr lang="en-US" altLang="zh-CN" sz="1600"/>
                        <a:t>00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03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22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30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33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7939074"/>
                  </a:ext>
                </a:extLst>
              </a:tr>
              <a:tr h="904869"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10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91718"/>
                  </a:ext>
                </a:extLst>
              </a:tr>
              <a:tr h="595537">
                <a:tc>
                  <a:txBody>
                    <a:bodyPr/>
                    <a:lstStyle/>
                    <a:p>
                      <a:r>
                        <a:rPr lang="en-US" altLang="zh-CN" sz="1600"/>
                        <a:t>33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22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30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22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03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00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5042978"/>
                  </a:ext>
                </a:extLst>
              </a:tr>
              <a:tr h="904869"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3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4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5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6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7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8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9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10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11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S</a:t>
                      </a:r>
                      <a:r>
                        <a:rPr lang="en-US" altLang="zh-CN" sz="1400"/>
                        <a:t>12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4117878"/>
                  </a:ext>
                </a:extLst>
              </a:tr>
            </a:tbl>
          </a:graphicData>
        </a:graphic>
      </p:graphicFrame>
      <p:sp>
        <p:nvSpPr>
          <p:cNvPr id="3" name="箭头: 下 2">
            <a:extLst>
              <a:ext uri="{FF2B5EF4-FFF2-40B4-BE49-F238E27FC236}">
                <a16:creationId xmlns:a16="http://schemas.microsoft.com/office/drawing/2014/main" id="{863E9FC8-7D56-434A-851F-6E78F51A2758}"/>
              </a:ext>
            </a:extLst>
          </p:cNvPr>
          <p:cNvSpPr/>
          <p:nvPr/>
        </p:nvSpPr>
        <p:spPr>
          <a:xfrm>
            <a:off x="1977374" y="4699417"/>
            <a:ext cx="254833" cy="352269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9641904D-C055-4CFA-BF66-2D5E9F3A9BCF}"/>
              </a:ext>
            </a:extLst>
          </p:cNvPr>
          <p:cNvSpPr/>
          <p:nvPr/>
        </p:nvSpPr>
        <p:spPr>
          <a:xfrm>
            <a:off x="4061006" y="4699416"/>
            <a:ext cx="254833" cy="352269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B021C61C-EF11-485A-A51C-86282612B899}"/>
              </a:ext>
            </a:extLst>
          </p:cNvPr>
          <p:cNvSpPr/>
          <p:nvPr/>
        </p:nvSpPr>
        <p:spPr>
          <a:xfrm>
            <a:off x="6152132" y="4699416"/>
            <a:ext cx="254833" cy="352269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45CA160D-810F-4D6D-9A7A-0CEFDB90B270}"/>
              </a:ext>
            </a:extLst>
          </p:cNvPr>
          <p:cNvSpPr/>
          <p:nvPr/>
        </p:nvSpPr>
        <p:spPr>
          <a:xfrm>
            <a:off x="8250750" y="4699416"/>
            <a:ext cx="254833" cy="352269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885F674D-3101-439B-B85D-1A73025E8BEF}"/>
              </a:ext>
            </a:extLst>
          </p:cNvPr>
          <p:cNvSpPr/>
          <p:nvPr/>
        </p:nvSpPr>
        <p:spPr>
          <a:xfrm>
            <a:off x="10330633" y="4699415"/>
            <a:ext cx="254833" cy="352269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27786FFD-9B68-4C90-94ED-65D338F96BA4}"/>
              </a:ext>
            </a:extLst>
          </p:cNvPr>
          <p:cNvSpPr/>
          <p:nvPr/>
        </p:nvSpPr>
        <p:spPr>
          <a:xfrm rot="10800000">
            <a:off x="935558" y="4699415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F5D28A38-D10F-4434-BF5D-CC0E3A46E10E}"/>
              </a:ext>
            </a:extLst>
          </p:cNvPr>
          <p:cNvSpPr/>
          <p:nvPr/>
        </p:nvSpPr>
        <p:spPr>
          <a:xfrm rot="10800000">
            <a:off x="3026683" y="4699414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384B3246-D93F-4ECB-BB62-916D1B880148}"/>
              </a:ext>
            </a:extLst>
          </p:cNvPr>
          <p:cNvSpPr/>
          <p:nvPr/>
        </p:nvSpPr>
        <p:spPr>
          <a:xfrm rot="10800000">
            <a:off x="5117807" y="4699414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D2E29312-D0D6-4AE0-BD02-27613C5F47BF}"/>
              </a:ext>
            </a:extLst>
          </p:cNvPr>
          <p:cNvSpPr/>
          <p:nvPr/>
        </p:nvSpPr>
        <p:spPr>
          <a:xfrm rot="10800000">
            <a:off x="7197683" y="4699414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3A9EC81C-32DB-4EA2-AB95-81ED98665F3B}"/>
              </a:ext>
            </a:extLst>
          </p:cNvPr>
          <p:cNvSpPr/>
          <p:nvPr/>
        </p:nvSpPr>
        <p:spPr>
          <a:xfrm rot="10800000">
            <a:off x="9273823" y="4699414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7A9B301-9426-4436-8BB7-0C455B0C3254}"/>
              </a:ext>
            </a:extLst>
          </p:cNvPr>
          <p:cNvSpPr/>
          <p:nvPr/>
        </p:nvSpPr>
        <p:spPr>
          <a:xfrm>
            <a:off x="547201" y="6149714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ED170A39-3BE5-4812-A0C2-CCDF2C8790CA}"/>
              </a:ext>
            </a:extLst>
          </p:cNvPr>
          <p:cNvSpPr/>
          <p:nvPr/>
        </p:nvSpPr>
        <p:spPr>
          <a:xfrm rot="10800000">
            <a:off x="11349963" y="4699414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3606586-6D4A-43C4-B62D-DDF0AA45FBB1}"/>
              </a:ext>
            </a:extLst>
          </p:cNvPr>
          <p:cNvSpPr/>
          <p:nvPr/>
        </p:nvSpPr>
        <p:spPr>
          <a:xfrm>
            <a:off x="1617670" y="6149714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31039B0-B8EA-49AE-A5DE-674F94467688}"/>
              </a:ext>
            </a:extLst>
          </p:cNvPr>
          <p:cNvSpPr/>
          <p:nvPr/>
        </p:nvSpPr>
        <p:spPr>
          <a:xfrm>
            <a:off x="2623339" y="6149714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E7DD044-283D-4545-B348-1ED86FAC7C36}"/>
              </a:ext>
            </a:extLst>
          </p:cNvPr>
          <p:cNvSpPr/>
          <p:nvPr/>
        </p:nvSpPr>
        <p:spPr>
          <a:xfrm>
            <a:off x="3693808" y="6149714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86C4D6A-7A1B-46CC-B04C-E477F71C4C14}"/>
              </a:ext>
            </a:extLst>
          </p:cNvPr>
          <p:cNvSpPr/>
          <p:nvPr/>
        </p:nvSpPr>
        <p:spPr>
          <a:xfrm>
            <a:off x="4744447" y="6149714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24C2E41-AE80-45BB-AB59-3DB15CE0AE30}"/>
              </a:ext>
            </a:extLst>
          </p:cNvPr>
          <p:cNvSpPr/>
          <p:nvPr/>
        </p:nvSpPr>
        <p:spPr>
          <a:xfrm>
            <a:off x="5792428" y="6133201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12418A1-8F7B-4289-8A5A-64DF91C0739D}"/>
              </a:ext>
            </a:extLst>
          </p:cNvPr>
          <p:cNvSpPr/>
          <p:nvPr/>
        </p:nvSpPr>
        <p:spPr>
          <a:xfrm>
            <a:off x="6820585" y="6149714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5169C14-53B6-4998-B0C8-94267E728E43}"/>
              </a:ext>
            </a:extLst>
          </p:cNvPr>
          <p:cNvSpPr/>
          <p:nvPr/>
        </p:nvSpPr>
        <p:spPr>
          <a:xfrm>
            <a:off x="7891054" y="6149714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E9CBD69-5EB5-4432-9CEC-983E2DA0EFD0}"/>
              </a:ext>
            </a:extLst>
          </p:cNvPr>
          <p:cNvSpPr/>
          <p:nvPr/>
        </p:nvSpPr>
        <p:spPr>
          <a:xfrm>
            <a:off x="8896727" y="6149714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BFF9245E-B770-4DF9-A9C4-F0F682EC3791}"/>
              </a:ext>
            </a:extLst>
          </p:cNvPr>
          <p:cNvSpPr/>
          <p:nvPr/>
        </p:nvSpPr>
        <p:spPr>
          <a:xfrm>
            <a:off x="9967196" y="6149714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EDD31B5-A1E5-438E-890D-BF6E075699D4}"/>
              </a:ext>
            </a:extLst>
          </p:cNvPr>
          <p:cNvSpPr/>
          <p:nvPr/>
        </p:nvSpPr>
        <p:spPr>
          <a:xfrm>
            <a:off x="10972865" y="6149714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788B372E-00C4-4241-B36A-55F8F7FA6FF6}"/>
              </a:ext>
            </a:extLst>
          </p:cNvPr>
          <p:cNvSpPr/>
          <p:nvPr/>
        </p:nvSpPr>
        <p:spPr>
          <a:xfrm>
            <a:off x="12043334" y="6149714"/>
            <a:ext cx="487120" cy="457200"/>
          </a:xfrm>
          <a:prstGeom prst="ellipse">
            <a:avLst/>
          </a:prstGeom>
          <a:solidFill>
            <a:schemeClr val="accent1">
              <a:alpha val="4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FFEB47B-CD70-4392-BFEA-9B8730B35125}"/>
              </a:ext>
            </a:extLst>
          </p:cNvPr>
          <p:cNvCxnSpPr>
            <a:cxnSpLocks/>
          </p:cNvCxnSpPr>
          <p:nvPr/>
        </p:nvCxnSpPr>
        <p:spPr>
          <a:xfrm>
            <a:off x="1049311" y="6378314"/>
            <a:ext cx="583349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3F4C6AE-79D6-4CE4-8999-121988448040}"/>
              </a:ext>
            </a:extLst>
          </p:cNvPr>
          <p:cNvCxnSpPr>
            <a:cxnSpLocks/>
          </p:cNvCxnSpPr>
          <p:nvPr/>
        </p:nvCxnSpPr>
        <p:spPr>
          <a:xfrm>
            <a:off x="2104790" y="6378314"/>
            <a:ext cx="583349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FB9087E-A2CA-4C83-813E-CC618B69DFA8}"/>
              </a:ext>
            </a:extLst>
          </p:cNvPr>
          <p:cNvCxnSpPr>
            <a:cxnSpLocks/>
          </p:cNvCxnSpPr>
          <p:nvPr/>
        </p:nvCxnSpPr>
        <p:spPr>
          <a:xfrm>
            <a:off x="3110459" y="6378314"/>
            <a:ext cx="583349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09606C8-F027-4E3D-93C8-5E8BC1D7FF09}"/>
              </a:ext>
            </a:extLst>
          </p:cNvPr>
          <p:cNvCxnSpPr>
            <a:cxnSpLocks/>
          </p:cNvCxnSpPr>
          <p:nvPr/>
        </p:nvCxnSpPr>
        <p:spPr>
          <a:xfrm>
            <a:off x="4180928" y="6378314"/>
            <a:ext cx="583349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0BE85DB-F9E2-470C-9555-BC4C642E55B5}"/>
              </a:ext>
            </a:extLst>
          </p:cNvPr>
          <p:cNvCxnSpPr>
            <a:cxnSpLocks/>
          </p:cNvCxnSpPr>
          <p:nvPr/>
        </p:nvCxnSpPr>
        <p:spPr>
          <a:xfrm>
            <a:off x="5231567" y="6378314"/>
            <a:ext cx="583349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F340752-4470-48A8-B1C2-7A4760E9B657}"/>
              </a:ext>
            </a:extLst>
          </p:cNvPr>
          <p:cNvCxnSpPr>
            <a:cxnSpLocks/>
          </p:cNvCxnSpPr>
          <p:nvPr/>
        </p:nvCxnSpPr>
        <p:spPr>
          <a:xfrm>
            <a:off x="6302036" y="6378314"/>
            <a:ext cx="583349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BAC2A40-2FF2-4F7E-B7D0-F5342228F859}"/>
              </a:ext>
            </a:extLst>
          </p:cNvPr>
          <p:cNvCxnSpPr>
            <a:cxnSpLocks/>
          </p:cNvCxnSpPr>
          <p:nvPr/>
        </p:nvCxnSpPr>
        <p:spPr>
          <a:xfrm>
            <a:off x="7307705" y="6378314"/>
            <a:ext cx="583349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D031E9F-2B79-498D-9E5F-92489EE887E4}"/>
              </a:ext>
            </a:extLst>
          </p:cNvPr>
          <p:cNvCxnSpPr>
            <a:cxnSpLocks/>
          </p:cNvCxnSpPr>
          <p:nvPr/>
        </p:nvCxnSpPr>
        <p:spPr>
          <a:xfrm>
            <a:off x="8378174" y="6378314"/>
            <a:ext cx="583349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09BA659-836D-474E-80BB-3DCED3EEA405}"/>
              </a:ext>
            </a:extLst>
          </p:cNvPr>
          <p:cNvCxnSpPr>
            <a:cxnSpLocks/>
          </p:cNvCxnSpPr>
          <p:nvPr/>
        </p:nvCxnSpPr>
        <p:spPr>
          <a:xfrm>
            <a:off x="9383847" y="6378314"/>
            <a:ext cx="583349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29C9C99-679A-4185-95BD-930B929A2717}"/>
              </a:ext>
            </a:extLst>
          </p:cNvPr>
          <p:cNvCxnSpPr>
            <a:cxnSpLocks/>
          </p:cNvCxnSpPr>
          <p:nvPr/>
        </p:nvCxnSpPr>
        <p:spPr>
          <a:xfrm>
            <a:off x="10454316" y="6378314"/>
            <a:ext cx="583349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01EBE4A-6773-425C-9CB9-AA1FD8296340}"/>
              </a:ext>
            </a:extLst>
          </p:cNvPr>
          <p:cNvCxnSpPr>
            <a:cxnSpLocks/>
          </p:cNvCxnSpPr>
          <p:nvPr/>
        </p:nvCxnSpPr>
        <p:spPr>
          <a:xfrm>
            <a:off x="11459985" y="6378314"/>
            <a:ext cx="583349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91DD165-B423-4D36-9511-A0EBB22DDE35}"/>
              </a:ext>
            </a:extLst>
          </p:cNvPr>
          <p:cNvCxnSpPr/>
          <p:nvPr/>
        </p:nvCxnSpPr>
        <p:spPr>
          <a:xfrm flipV="1">
            <a:off x="831954" y="4279692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52BC781-30FF-40CE-A60F-F3935DBD9A04}"/>
              </a:ext>
            </a:extLst>
          </p:cNvPr>
          <p:cNvCxnSpPr/>
          <p:nvPr/>
        </p:nvCxnSpPr>
        <p:spPr>
          <a:xfrm flipV="1">
            <a:off x="5071629" y="4268620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15F5E8E-A2C4-4C3E-A158-56EE5F0E580E}"/>
              </a:ext>
            </a:extLst>
          </p:cNvPr>
          <p:cNvCxnSpPr/>
          <p:nvPr/>
        </p:nvCxnSpPr>
        <p:spPr>
          <a:xfrm flipV="1">
            <a:off x="2900144" y="4290764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406887D-148E-4BAE-99B9-A482D9A732F3}"/>
              </a:ext>
            </a:extLst>
          </p:cNvPr>
          <p:cNvCxnSpPr/>
          <p:nvPr/>
        </p:nvCxnSpPr>
        <p:spPr>
          <a:xfrm flipV="1">
            <a:off x="7139819" y="4279692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6FA6F79-13A3-4B74-A0B4-0F0AA6B551C0}"/>
              </a:ext>
            </a:extLst>
          </p:cNvPr>
          <p:cNvCxnSpPr/>
          <p:nvPr/>
        </p:nvCxnSpPr>
        <p:spPr>
          <a:xfrm flipV="1">
            <a:off x="9237483" y="4279862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FB86764-DF17-44AF-9E6C-38DEB8D8CE90}"/>
              </a:ext>
            </a:extLst>
          </p:cNvPr>
          <p:cNvCxnSpPr/>
          <p:nvPr/>
        </p:nvCxnSpPr>
        <p:spPr>
          <a:xfrm flipV="1">
            <a:off x="11305673" y="4290934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E1A0E60-FF4B-48E1-A5E3-BA8B53EE883B}"/>
              </a:ext>
            </a:extLst>
          </p:cNvPr>
          <p:cNvCxnSpPr>
            <a:cxnSpLocks/>
          </p:cNvCxnSpPr>
          <p:nvPr/>
        </p:nvCxnSpPr>
        <p:spPr>
          <a:xfrm>
            <a:off x="1894741" y="4291228"/>
            <a:ext cx="855499" cy="1173312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4350C33-8F3C-4417-93E9-295B5A87D8C2}"/>
              </a:ext>
            </a:extLst>
          </p:cNvPr>
          <p:cNvCxnSpPr>
            <a:cxnSpLocks/>
          </p:cNvCxnSpPr>
          <p:nvPr/>
        </p:nvCxnSpPr>
        <p:spPr>
          <a:xfrm>
            <a:off x="4007400" y="4279692"/>
            <a:ext cx="855499" cy="1173312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61393E7-34CD-45FA-98E0-6AC03AC67D96}"/>
              </a:ext>
            </a:extLst>
          </p:cNvPr>
          <p:cNvCxnSpPr>
            <a:cxnSpLocks/>
          </p:cNvCxnSpPr>
          <p:nvPr/>
        </p:nvCxnSpPr>
        <p:spPr>
          <a:xfrm>
            <a:off x="6102099" y="4264199"/>
            <a:ext cx="855499" cy="1173312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A356D67-B858-43AD-9924-DA1C6B7000A0}"/>
              </a:ext>
            </a:extLst>
          </p:cNvPr>
          <p:cNvCxnSpPr>
            <a:cxnSpLocks/>
          </p:cNvCxnSpPr>
          <p:nvPr/>
        </p:nvCxnSpPr>
        <p:spPr>
          <a:xfrm>
            <a:off x="8214758" y="4252663"/>
            <a:ext cx="855499" cy="1173312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6B49985-FF35-4406-A14F-0257958E4E47}"/>
              </a:ext>
            </a:extLst>
          </p:cNvPr>
          <p:cNvCxnSpPr>
            <a:cxnSpLocks/>
          </p:cNvCxnSpPr>
          <p:nvPr/>
        </p:nvCxnSpPr>
        <p:spPr>
          <a:xfrm>
            <a:off x="10318240" y="4295716"/>
            <a:ext cx="855499" cy="1173312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1212567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44" name="关于渡河前东岸的安全状态"/>
          <p:cNvSpPr>
            <a:spLocks noGrp="1"/>
          </p:cNvSpPr>
          <p:nvPr>
            <p:ph type="title"/>
          </p:nvPr>
        </p:nvSpPr>
        <p:spPr>
          <a:xfrm>
            <a:off x="547201" y="354125"/>
            <a:ext cx="6275018" cy="11520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算法实现：游戏的</a:t>
            </a:r>
            <a:r>
              <a:t>安全状态</a:t>
            </a:r>
          </a:p>
        </p:txBody>
      </p:sp>
      <p:sp>
        <p:nvSpPr>
          <p:cNvPr id="145" name="用2维向量SK = (RK, GK)定义为第K次渡河前东岸的渡河状态，则安全的渡河东岸状态集合S定义如下：…"/>
          <p:cNvSpPr txBox="1"/>
          <p:nvPr/>
        </p:nvSpPr>
        <p:spPr>
          <a:xfrm>
            <a:off x="585532" y="2180782"/>
            <a:ext cx="12129403" cy="4399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用2维向量S</a:t>
            </a:r>
            <a:r>
              <a:rPr baseline="-5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K</a:t>
            </a:r>
            <a:r>
              <a:t> = (R</a:t>
            </a:r>
            <a:r>
              <a:rPr baseline="-5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K</a:t>
            </a:r>
            <a:r>
              <a:t>, G</a:t>
            </a:r>
            <a:r>
              <a:rPr baseline="-5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K</a:t>
            </a:r>
            <a:r>
              <a:t>)定义为第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K</a:t>
            </a:r>
            <a:r>
              <a:t>次渡河前东岸的渡河状态，则</a:t>
            </a:r>
            <a:r>
              <a:rPr lang="zh-CN" altLang="en-US"/>
              <a:t>当游戏处</a:t>
            </a:r>
            <a:r>
              <a:rPr lang="zh-CN" altLang="en-US">
                <a:solidFill>
                  <a:schemeClr val="tx1"/>
                </a:solidFill>
              </a:rPr>
              <a:t>于</a:t>
            </a:r>
            <a:r>
              <a:rPr>
                <a:solidFill>
                  <a:schemeClr val="tx1"/>
                </a:solidFill>
              </a:rPr>
              <a:t>安全</a:t>
            </a:r>
            <a:r>
              <a:rPr lang="zh-CN" altLang="en-US">
                <a:solidFill>
                  <a:schemeClr val="tx1"/>
                </a:solidFill>
              </a:rPr>
              <a:t>状态时</a:t>
            </a:r>
            <a:r>
              <a:rPr lang="zh-CN" altLang="en-US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，</a:t>
            </a:r>
            <a:r>
              <a:t>渡河东岸状态集合S定义如下：</a:t>
            </a:r>
          </a:p>
          <a:p>
            <a:pPr>
              <a:defRPr sz="3000"/>
            </a:pPr>
            <a:r>
              <a:rPr>
                <a:latin typeface="Consolas" panose="020B0609020204030204" pitchFamily="49" charset="0"/>
              </a:rPr>
              <a:t>S = { (R,G) | R = 0,  G = 0, 1, 2, 3;</a:t>
            </a:r>
          </a:p>
          <a:p>
            <a:pPr>
              <a:defRPr sz="3000"/>
            </a:pPr>
            <a:r>
              <a:rPr>
                <a:latin typeface="Consolas" panose="020B0609020204030204" pitchFamily="49" charset="0"/>
              </a:rPr>
              <a:t>              R = 3,  G = 0, 1, 2, 3;</a:t>
            </a:r>
          </a:p>
          <a:p>
            <a:pPr>
              <a:defRPr sz="3000"/>
            </a:pPr>
            <a:r>
              <a:rPr>
                <a:latin typeface="Consolas" panose="020B0609020204030204" pitchFamily="49" charset="0"/>
              </a:rPr>
              <a:t>              R = 1,  G = 1;</a:t>
            </a:r>
          </a:p>
          <a:p>
            <a:pPr>
              <a:defRPr sz="3000"/>
            </a:pPr>
            <a:r>
              <a:rPr>
                <a:latin typeface="Consolas" panose="020B0609020204030204" pitchFamily="49" charset="0"/>
              </a:rPr>
              <a:t>              R = 2,  G = 2; </a:t>
            </a:r>
          </a:p>
          <a:p>
            <a:pPr>
              <a:defRPr sz="3000"/>
            </a:pPr>
            <a:r>
              <a:rPr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14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14" y="8112773"/>
            <a:ext cx="10890239" cy="1287029"/>
          </a:xfrm>
          <a:prstGeom prst="rect">
            <a:avLst/>
          </a:prstGeom>
          <a:ln w="38100">
            <a:solidFill>
              <a:schemeClr val="accent1">
                <a:hueOff val="114395"/>
                <a:lumOff val="-24975"/>
              </a:schemeClr>
            </a:solidFill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148" name="根据规则，推导出安全性检测标准：…"/>
          <p:cNvSpPr txBox="1"/>
          <p:nvPr/>
        </p:nvSpPr>
        <p:spPr>
          <a:xfrm>
            <a:off x="591720" y="6888381"/>
            <a:ext cx="7447179" cy="1081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chemeClr val="accent1">
                    <a:lumOff val="-13575"/>
                  </a:schemeClr>
                </a:solidFill>
              </a:defRPr>
            </a:pPr>
            <a:r>
              <a:t>根据规则，推导出</a:t>
            </a:r>
            <a:r>
              <a:rPr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安全性检测标准</a:t>
            </a:r>
            <a:r>
              <a:t>：</a:t>
            </a:r>
          </a:p>
          <a:p>
            <a:pPr>
              <a:defRPr sz="2400">
                <a:solidFill>
                  <a:schemeClr val="accent1">
                    <a:lumOff val="-13575"/>
                  </a:schemeClr>
                </a:solidFill>
              </a:defRPr>
            </a:pPr>
            <a:r>
              <a:t>       在东岸，人数等于3或人数等于0，或人数鬼数相等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355F3C-47DD-3905-0DDB-2A8774C569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9518" y="3213521"/>
            <a:ext cx="3921091" cy="313984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09" name="#include &lt;iostream&gt;…"/>
          <p:cNvSpPr txBox="1"/>
          <p:nvPr/>
        </p:nvSpPr>
        <p:spPr>
          <a:xfrm>
            <a:off x="1454360" y="1014781"/>
            <a:ext cx="10857139" cy="77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8492A"/>
                </a:solidFill>
                <a:latin typeface="Consolas" panose="020B0609020204030204" pitchFamily="49" charset="0"/>
              </a:rPr>
              <a:t>#include </a:t>
            </a:r>
            <a:r>
              <a:rPr>
                <a:latin typeface="Consolas" panose="020B060902020403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solidFill>
                  <a:srgbClr val="78492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#include </a:t>
            </a:r>
            <a:r>
              <a:rPr>
                <a:solidFill>
                  <a:srgbClr val="D12F1B"/>
                </a:solidFill>
                <a:latin typeface="Consolas" panose="020B0609020204030204" pitchFamily="49" charset="0"/>
              </a:rPr>
              <a:t>&lt;iomanip&gt;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703DAA"/>
                </a:solidFill>
                <a:latin typeface="Consolas" panose="020B0609020204030204" pitchFamily="49" charset="0"/>
              </a:rPr>
              <a:t>std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//定义描述渡河状态东岸人数与鬼数的结构</a:t>
            </a:r>
            <a:r>
              <a:rPr lang="zh-CN" altLang="en-US">
                <a:latin typeface="Consolas" panose="020B0609020204030204" pitchFamily="49" charset="0"/>
              </a:rPr>
              <a:t>类型</a:t>
            </a:r>
            <a:r>
              <a:rPr>
                <a:latin typeface="Consolas" panose="020B0609020204030204" pitchFamily="49" charset="0"/>
              </a:rPr>
              <a:t>。R: 状态中的人数, G: 状态中的鬼数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struct</a:t>
            </a:r>
            <a:r>
              <a:rPr>
                <a:latin typeface="Consolas" panose="020B0609020204030204" pitchFamily="49" charset="0"/>
              </a:rPr>
              <a:t> state {</a:t>
            </a:r>
            <a:r>
              <a:rPr>
                <a:latin typeface="Consolas" panose="020B0609020204030204" pitchFamily="49" charset="0"/>
                <a:ea typeface="Helvetica"/>
                <a:cs typeface="Helvetica"/>
                <a:sym typeface="Helvetica"/>
              </a:rPr>
              <a:t>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R, G;</a:t>
            </a:r>
            <a:r>
              <a:rPr>
                <a:latin typeface="Consolas" panose="020B0609020204030204" pitchFamily="49" charset="0"/>
                <a:ea typeface="Helvetica"/>
                <a:cs typeface="Helvetica"/>
                <a:sym typeface="Helvetica"/>
              </a:rPr>
              <a:t> </a:t>
            </a:r>
            <a:r>
              <a:rPr>
                <a:latin typeface="Consolas" panose="020B0609020204030204" pitchFamily="49" charset="0"/>
              </a:rPr>
              <a:t>};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state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s[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];       </a:t>
            </a:r>
            <a:r>
              <a:rPr>
                <a:latin typeface="Consolas" panose="020B0609020204030204" pitchFamily="49" charset="0"/>
              </a:rPr>
              <a:t>//结构数组</a:t>
            </a:r>
            <a:r>
              <a:rPr lang="zh-CN" altLang="en-US">
                <a:latin typeface="Consolas" panose="020B0609020204030204" pitchFamily="49" charset="0"/>
              </a:rPr>
              <a:t>：</a:t>
            </a:r>
            <a:r>
              <a:rPr>
                <a:latin typeface="Consolas" panose="020B0609020204030204" pitchFamily="49" charset="0"/>
              </a:rPr>
              <a:t>记录渡河时的状态转移过程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] = {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};   </a:t>
            </a:r>
            <a:r>
              <a:rPr>
                <a:latin typeface="Consolas" panose="020B0609020204030204" pitchFamily="49" charset="0"/>
              </a:rPr>
              <a:t>//</a:t>
            </a:r>
            <a:r>
              <a:rPr lang="zh-CN" altLang="en-US">
                <a:latin typeface="Consolas" panose="020B0609020204030204" pitchFamily="49" charset="0"/>
              </a:rPr>
              <a:t>整数数组：</a:t>
            </a:r>
            <a:r>
              <a:rPr>
                <a:latin typeface="Consolas" panose="020B0609020204030204" pitchFamily="49" charset="0"/>
              </a:rPr>
              <a:t>记录状态转移过程决策号</a:t>
            </a:r>
            <a:r>
              <a:rPr lang="zh-CN" altLang="en-US">
                <a:latin typeface="Consolas" panose="020B0609020204030204" pitchFamily="49" charset="0"/>
              </a:rPr>
              <a:t>（</a:t>
            </a:r>
            <a:r>
              <a:rPr lang="en-US" altLang="zh-CN">
                <a:latin typeface="Consolas" panose="020B0609020204030204" pitchFamily="49" charset="0"/>
              </a:rPr>
              <a:t>1-5</a:t>
            </a:r>
            <a:r>
              <a:rPr lang="zh-CN" altLang="en-US">
                <a:latin typeface="Consolas" panose="020B0609020204030204" pitchFamily="49" charset="0"/>
              </a:rPr>
              <a:t>）</a:t>
            </a:r>
            <a:r>
              <a:rPr>
                <a:latin typeface="Consolas" panose="020B0609020204030204" pitchFamily="49" charset="0"/>
              </a:rPr>
              <a:t>，</a:t>
            </a:r>
            <a:r>
              <a:rPr lang="zh-CN" altLang="en-US">
                <a:latin typeface="Consolas" panose="020B0609020204030204" pitchFamily="49" charset="0"/>
              </a:rPr>
              <a:t>元素设</a:t>
            </a:r>
            <a:r>
              <a:rPr>
                <a:latin typeface="Consolas" panose="020B0609020204030204" pitchFamily="49" charset="0"/>
              </a:rPr>
              <a:t>初</a:t>
            </a:r>
            <a:r>
              <a:rPr lang="zh-CN" altLang="en-US">
                <a:latin typeface="Consolas" panose="020B0609020204030204" pitchFamily="49" charset="0"/>
              </a:rPr>
              <a:t>值</a:t>
            </a:r>
            <a:r>
              <a:rPr>
                <a:latin typeface="Consolas" panose="020B0609020204030204" pitchFamily="49" charset="0"/>
              </a:rPr>
              <a:t>0</a:t>
            </a:r>
            <a:r>
              <a:rPr lang="zh-CN" altLang="en-US">
                <a:latin typeface="Consolas" panose="020B0609020204030204" pitchFamily="49" charset="0"/>
              </a:rPr>
              <a:t>，表示“决策待定”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k;            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当前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状态号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，从</a:t>
            </a:r>
            <a:r>
              <a:rPr lang="en-US" altLang="zh-CN">
                <a:solidFill>
                  <a:srgbClr val="008400"/>
                </a:solidFill>
                <a:latin typeface="Consolas" panose="020B0609020204030204" pitchFamily="49" charset="0"/>
              </a:rPr>
              <a:t>1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开始编号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//摆渡策略(数组)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</a:rPr>
              <a:t>s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tate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op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6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] = {{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>
                <a:latin typeface="Consolas" panose="020B0609020204030204" pitchFamily="49" charset="0"/>
              </a:rPr>
              <a:t>//</a:t>
            </a:r>
            <a:r>
              <a:rPr lang="zh-CN" altLang="en-US">
                <a:latin typeface="Consolas" panose="020B0609020204030204" pitchFamily="49" charset="0"/>
              </a:rPr>
              <a:t>不使用</a:t>
            </a:r>
            <a:r>
              <a:rPr lang="en-US" altLang="zh-CN">
                <a:latin typeface="Consolas" panose="020B0609020204030204" pitchFamily="49" charset="0"/>
              </a:rPr>
              <a:t>0</a:t>
            </a:r>
            <a:r>
              <a:rPr lang="zh-CN" altLang="en-US">
                <a:latin typeface="Consolas" panose="020B0609020204030204" pitchFamily="49" charset="0"/>
              </a:rPr>
              <a:t>下标元素，设置为全零。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 lang="en-US">
                <a:latin typeface="Consolas" panose="020B0609020204030204" pitchFamily="49" charset="0"/>
              </a:rPr>
              <a:t>       </a:t>
            </a:r>
            <a:r>
              <a:rPr>
                <a:latin typeface="Consolas" panose="020B0609020204030204" pitchFamily="49" charset="0"/>
              </a:rPr>
              <a:t>{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>
                <a:latin typeface="Consolas" panose="020B060902020403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}, {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}, {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}, {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}, {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>
                <a:latin typeface="Consolas" panose="020B0609020204030204" pitchFamily="49" charset="0"/>
              </a:rPr>
              <a:t>}};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84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8400"/>
                </a:solidFill>
                <a:latin typeface="Consolas" panose="020B0609020204030204" pitchFamily="49" charset="0"/>
              </a:rPr>
              <a:t>摆渡策略从下标</a:t>
            </a:r>
            <a:r>
              <a:rPr lang="en-US" altLang="zh-CN" sz="1800">
                <a:solidFill>
                  <a:srgbClr val="008400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1800">
                <a:solidFill>
                  <a:srgbClr val="008400"/>
                </a:solidFill>
                <a:latin typeface="Consolas" panose="020B0609020204030204" pitchFamily="49" charset="0"/>
              </a:rPr>
              <a:t>开始</a:t>
            </a:r>
            <a:endParaRPr sz="1800">
              <a:solidFill>
                <a:srgbClr val="008400"/>
              </a:solidFill>
              <a:latin typeface="Consolas" panose="020B0609020204030204" pitchFamily="49" charset="0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void</a:t>
            </a:r>
            <a:r>
              <a:rPr>
                <a:latin typeface="Consolas" panose="020B0609020204030204" pitchFamily="49" charset="0"/>
              </a:rPr>
              <a:t> display();        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//输出渡河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方案（各步选择的摆渡策略号构成的序列）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void</a:t>
            </a:r>
            <a:r>
              <a:rPr>
                <a:latin typeface="Consolas" panose="020B0609020204030204" pitchFamily="49" charset="0"/>
              </a:rPr>
              <a:t> transfer_state(); 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按状态转移约束条件，尝试各种摆渡策略，寻找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渡河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方案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main() {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solidFill>
                  <a:srgbClr val="31595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latin typeface="Consolas" panose="020B0609020204030204" pitchFamily="49" charset="0"/>
              </a:rPr>
              <a:t>transfer_state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solidFill>
                  <a:srgbClr val="31595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latin typeface="Consolas" panose="020B0609020204030204" pitchFamily="49" charset="0"/>
              </a:rPr>
              <a:t>display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latin typeface="Consolas" panose="020B060902020403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212" name="//渡河状态转移函数…"/>
          <p:cNvSpPr txBox="1"/>
          <p:nvPr/>
        </p:nvSpPr>
        <p:spPr>
          <a:xfrm>
            <a:off x="485528" y="1046002"/>
            <a:ext cx="12033743" cy="726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tabLst>
                <a:tab pos="4064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//渡河状态转移函数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void</a:t>
            </a:r>
            <a:r>
              <a:rPr>
                <a:latin typeface="Consolas" panose="020B0609020204030204" pitchFamily="49" charset="0"/>
              </a:rPr>
              <a:t> transfer_state() </a:t>
            </a:r>
            <a:endParaRPr lang="en-US">
              <a:latin typeface="Consolas" panose="020B0609020204030204" pitchFamily="49" charset="0"/>
            </a:endParaRPr>
          </a:p>
          <a:p>
            <a:pPr defTabSz="407669">
              <a:tabLst>
                <a:tab pos="4064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{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>
                <a:latin typeface="Consolas" panose="020B0609020204030204" pitchFamily="49" charset="0"/>
              </a:rPr>
              <a:t>//</a:t>
            </a:r>
            <a:r>
              <a:rPr lang="zh-CN" altLang="en-US">
                <a:latin typeface="Consolas" panose="020B0609020204030204" pitchFamily="49" charset="0"/>
              </a:rPr>
              <a:t>当前状态编号，</a:t>
            </a:r>
            <a:r>
              <a:rPr lang="en-US" altLang="zh-CN">
                <a:latin typeface="Consolas" panose="020B0609020204030204" pitchFamily="49" charset="0"/>
              </a:rPr>
              <a:t>1</a:t>
            </a:r>
            <a:r>
              <a:rPr lang="zh-CN" altLang="en-US">
                <a:latin typeface="Consolas" panose="020B0609020204030204" pitchFamily="49" charset="0"/>
              </a:rPr>
              <a:t>表示</a:t>
            </a:r>
            <a:r>
              <a:rPr>
                <a:latin typeface="Consolas" panose="020B0609020204030204" pitchFamily="49" charset="0"/>
              </a:rPr>
              <a:t>初始</a:t>
            </a:r>
            <a:r>
              <a:rPr lang="zh-CN" altLang="en-US">
                <a:latin typeface="Consolas" panose="020B0609020204030204" pitchFamily="49" charset="0"/>
              </a:rPr>
              <a:t>状态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s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R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3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>
                <a:latin typeface="Consolas" panose="020B0609020204030204" pitchFamily="49" charset="0"/>
              </a:rPr>
              <a:t>//初始状态</a:t>
            </a:r>
            <a:r>
              <a:rPr lang="zh-CN" altLang="en-US">
                <a:latin typeface="Consolas" panose="020B0609020204030204" pitchFamily="49" charset="0"/>
              </a:rPr>
              <a:t>时</a:t>
            </a:r>
            <a:r>
              <a:rPr>
                <a:latin typeface="Consolas" panose="020B0609020204030204" pitchFamily="49" charset="0"/>
              </a:rPr>
              <a:t>东岸有3人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s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3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>
                <a:latin typeface="Consolas" panose="020B0609020204030204" pitchFamily="49" charset="0"/>
              </a:rPr>
              <a:t>//初始状态</a:t>
            </a:r>
            <a:r>
              <a:rPr lang="zh-CN" altLang="en-US">
                <a:latin typeface="Consolas" panose="020B0609020204030204" pitchFamily="49" charset="0"/>
              </a:rPr>
              <a:t>时</a:t>
            </a:r>
            <a:r>
              <a:rPr>
                <a:latin typeface="Consolas" panose="020B0609020204030204" pitchFamily="49" charset="0"/>
              </a:rPr>
              <a:t>东岸有3鬼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 lang="zh-CN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fx;     </a:t>
            </a:r>
            <a:r>
              <a:rPr lang="en-US" altLang="zh-CN" sz="2200">
                <a:solidFill>
                  <a:srgbClr val="0084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200">
                <a:solidFill>
                  <a:srgbClr val="008400"/>
                </a:solidFill>
                <a:latin typeface="Consolas" panose="020B0609020204030204" pitchFamily="49" charset="0"/>
              </a:rPr>
              <a:t>摆渡方向，</a:t>
            </a:r>
            <a:r>
              <a:rPr lang="en-US" altLang="zh-CN" sz="2200">
                <a:solidFill>
                  <a:srgbClr val="008400"/>
                </a:solidFill>
                <a:latin typeface="Consolas" panose="020B0609020204030204" pitchFamily="49" charset="0"/>
              </a:rPr>
              <a:t>-1</a:t>
            </a:r>
            <a:r>
              <a:rPr lang="zh-CN" altLang="en-US" sz="2200">
                <a:solidFill>
                  <a:srgbClr val="008400"/>
                </a:solidFill>
                <a:latin typeface="Consolas" panose="020B0609020204030204" pitchFamily="49" charset="0"/>
              </a:rPr>
              <a:t>为东向西，</a:t>
            </a:r>
            <a:r>
              <a:rPr lang="en-US" altLang="zh-CN" sz="2200">
                <a:solidFill>
                  <a:srgbClr val="008400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2200">
                <a:solidFill>
                  <a:srgbClr val="008400"/>
                </a:solidFill>
                <a:latin typeface="Consolas" panose="020B0609020204030204" pitchFamily="49" charset="0"/>
              </a:rPr>
              <a:t>为西向东</a:t>
            </a:r>
            <a:r>
              <a:rPr sz="2200">
                <a:solidFill>
                  <a:srgbClr val="008400"/>
                </a:solidFill>
                <a:latin typeface="Consolas" panose="020B0609020204030204" pitchFamily="49" charset="0"/>
              </a:rPr>
              <a:t>    </a:t>
            </a:r>
            <a:endParaRPr sz="2200">
              <a:solidFill>
                <a:srgbClr val="008400"/>
              </a:solidFill>
              <a:latin typeface="Consolas" panose="020B0609020204030204" pitchFamily="49" charset="0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endParaRPr lang="en-US">
              <a:latin typeface="Consolas" panose="020B0609020204030204" pitchFamily="49" charset="0"/>
            </a:endParaRPr>
          </a:p>
          <a:p>
            <a:pPr defTabSz="407669">
              <a:tabLst>
                <a:tab pos="4064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 lang="en-US">
                <a:solidFill>
                  <a:srgbClr val="BA2DA2"/>
                </a:solidFill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do</a:t>
            </a:r>
            <a:r>
              <a:rPr>
                <a:latin typeface="Consolas" panose="020B0609020204030204" pitchFamily="49" charset="0"/>
              </a:rPr>
              <a:t> {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>
                <a:solidFill>
                  <a:srgbClr val="BA2DA2"/>
                </a:solidFill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) fx = -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>
                <a:latin typeface="Consolas" panose="020B0609020204030204" pitchFamily="49" charset="0"/>
              </a:rPr>
              <a:t>//</a:t>
            </a:r>
            <a:r>
              <a:rPr lang="zh-CN" altLang="en-US">
                <a:latin typeface="Consolas" panose="020B0609020204030204" pitchFamily="49" charset="0"/>
              </a:rPr>
              <a:t>若</a:t>
            </a:r>
            <a:r>
              <a:rPr lang="en-US" altLang="zh-CN">
                <a:latin typeface="Consolas" panose="020B0609020204030204" pitchFamily="49" charset="0"/>
              </a:rPr>
              <a:t>k</a:t>
            </a:r>
            <a:r>
              <a:rPr lang="zh-CN" altLang="en-US">
                <a:latin typeface="Consolas" panose="020B0609020204030204" pitchFamily="49" charset="0"/>
              </a:rPr>
              <a:t>为</a:t>
            </a:r>
            <a:r>
              <a:rPr>
                <a:latin typeface="Consolas" panose="020B0609020204030204" pitchFamily="49" charset="0"/>
              </a:rPr>
              <a:t>奇数</a:t>
            </a:r>
            <a:r>
              <a:rPr lang="zh-CN" altLang="en-US">
                <a:latin typeface="Consolas" panose="020B0609020204030204" pitchFamily="49" charset="0"/>
              </a:rPr>
              <a:t>，</a:t>
            </a:r>
            <a:r>
              <a:rPr>
                <a:latin typeface="Consolas" panose="020B0609020204030204" pitchFamily="49" charset="0"/>
              </a:rPr>
              <a:t>表明</a:t>
            </a:r>
            <a:r>
              <a:rPr lang="zh-CN" altLang="en-US">
                <a:latin typeface="Consolas" panose="020B0609020204030204" pitchFamily="49" charset="0"/>
              </a:rPr>
              <a:t>是</a:t>
            </a:r>
            <a:r>
              <a:rPr>
                <a:latin typeface="Consolas" panose="020B0609020204030204" pitchFamily="49" charset="0"/>
              </a:rPr>
              <a:t>从东岸到西岸</a:t>
            </a:r>
            <a:r>
              <a:rPr lang="zh-CN" altLang="en-US">
                <a:latin typeface="Consolas" panose="020B0609020204030204" pitchFamily="49" charset="0"/>
              </a:rPr>
              <a:t>摆渡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 lang="en-US" altLang="zh-CN">
                <a:solidFill>
                  <a:srgbClr val="BA2DA2"/>
                </a:solidFill>
                <a:latin typeface="Consolas" panose="020B0609020204030204" pitchFamily="49" charset="0"/>
              </a:rPr>
              <a:t>else 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fx = </a:t>
            </a:r>
            <a:r>
              <a:rPr lang="en-US" altLang="zh-CN"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;             </a:t>
            </a:r>
            <a:r>
              <a:rPr lang="en-US" altLang="zh-CN" sz="2200">
                <a:solidFill>
                  <a:srgbClr val="0084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200">
                <a:solidFill>
                  <a:srgbClr val="008400"/>
                </a:solidFill>
                <a:latin typeface="Consolas" panose="020B0609020204030204" pitchFamily="49" charset="0"/>
              </a:rPr>
              <a:t>若</a:t>
            </a:r>
            <a:r>
              <a:rPr lang="en-US" altLang="zh-CN" sz="2200">
                <a:solidFill>
                  <a:srgbClr val="008400"/>
                </a:solidFill>
                <a:latin typeface="Consolas" panose="020B0609020204030204" pitchFamily="49" charset="0"/>
              </a:rPr>
              <a:t>k</a:t>
            </a:r>
            <a:r>
              <a:rPr lang="zh-CN" altLang="en-US" sz="2200">
                <a:solidFill>
                  <a:srgbClr val="008400"/>
                </a:solidFill>
                <a:latin typeface="Consolas" panose="020B0609020204030204" pitchFamily="49" charset="0"/>
              </a:rPr>
              <a:t>为偶数，表明是从西岸到东岸摆渡</a:t>
            </a:r>
            <a:endParaRPr sz="2200">
              <a:solidFill>
                <a:srgbClr val="008400"/>
              </a:solidFill>
              <a:latin typeface="Consolas" panose="020B0609020204030204" pitchFamily="49" charset="0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i;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//决策号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 panose="020B0609020204030204" pitchFamily="49" charset="0"/>
              </a:rPr>
              <a:t>【此处详细代码见下一页】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(i &gt;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5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4F8187"/>
                </a:solidFill>
                <a:latin typeface="Consolas" panose="020B0609020204030204" pitchFamily="49" charset="0"/>
              </a:rPr>
              <a:t>d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>
                <a:solidFill>
                  <a:srgbClr val="4F8187"/>
                </a:solidFill>
                <a:latin typeface="Consolas" panose="020B0609020204030204" pitchFamily="49" charset="0"/>
              </a:rPr>
              <a:t>k--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] = 0;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>
                <a:latin typeface="Consolas" panose="020B0609020204030204" pitchFamily="49" charset="0"/>
              </a:rPr>
              <a:t>//决策都</a:t>
            </a:r>
            <a:r>
              <a:rPr lang="zh-CN" altLang="en-US">
                <a:latin typeface="Consolas" panose="020B0609020204030204" pitchFamily="49" charset="0"/>
              </a:rPr>
              <a:t>失败了</a:t>
            </a:r>
            <a:r>
              <a:rPr>
                <a:latin typeface="Consolas" panose="020B0609020204030204" pitchFamily="49" charset="0"/>
              </a:rPr>
              <a:t>，</a:t>
            </a:r>
            <a:r>
              <a:rPr lang="zh-CN" altLang="en-US">
                <a:latin typeface="Consolas" panose="020B0609020204030204" pitchFamily="49" charset="0"/>
              </a:rPr>
              <a:t>改当前状态为未决策，</a:t>
            </a:r>
            <a:r>
              <a:rPr>
                <a:latin typeface="Consolas" panose="020B0609020204030204" pitchFamily="49" charset="0"/>
              </a:rPr>
              <a:t>退</a:t>
            </a:r>
            <a:r>
              <a:rPr lang="zh-CN" altLang="en-US">
                <a:latin typeface="Consolas" panose="020B0609020204030204" pitchFamily="49" charset="0"/>
              </a:rPr>
              <a:t>回前一状态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while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(!(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s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R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s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));   </a:t>
            </a:r>
            <a:r>
              <a:rPr>
                <a:latin typeface="Consolas" panose="020B0609020204030204" pitchFamily="49" charset="0"/>
              </a:rPr>
              <a:t>//目标是东岸既无人又无鬼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3" name="圆角矩形"/>
          <p:cNvSpPr/>
          <p:nvPr/>
        </p:nvSpPr>
        <p:spPr>
          <a:xfrm>
            <a:off x="2698124" y="7398913"/>
            <a:ext cx="4301544" cy="521594"/>
          </a:xfrm>
          <a:prstGeom prst="roundRect">
            <a:avLst>
              <a:gd name="adj" fmla="val 18773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标注: 线形(无边框) 1">
            <a:extLst>
              <a:ext uri="{FF2B5EF4-FFF2-40B4-BE49-F238E27FC236}">
                <a16:creationId xmlns:a16="http://schemas.microsoft.com/office/drawing/2014/main" id="{987A7F22-44EC-4426-A6E0-A81B87AF9C61}"/>
              </a:ext>
            </a:extLst>
          </p:cNvPr>
          <p:cNvSpPr/>
          <p:nvPr/>
        </p:nvSpPr>
        <p:spPr>
          <a:xfrm>
            <a:off x="6502400" y="8313056"/>
            <a:ext cx="2476708" cy="902811"/>
          </a:xfrm>
          <a:prstGeom prst="callout1">
            <a:avLst>
              <a:gd name="adj1" fmla="val 51551"/>
              <a:gd name="adj2" fmla="val -738"/>
              <a:gd name="adj3" fmla="val -42713"/>
              <a:gd name="adj4" fmla="val -62130"/>
            </a:avLst>
          </a:prstGeom>
          <a:solidFill>
            <a:schemeClr val="bg1">
              <a:lumMod val="95000"/>
            </a:schemeClr>
          </a:solidFill>
          <a:ln w="12700" cap="flat">
            <a:solidFill>
              <a:srgbClr val="1EB001"/>
            </a:solidFill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持续迭代，直至到达终点（结束状态）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217" name="/// 针对下一状态（次序为k+1，choice数组元素初值为0），依次尝试所有决策（决策号从1到5）…"/>
          <p:cNvSpPr txBox="1"/>
          <p:nvPr/>
        </p:nvSpPr>
        <p:spPr>
          <a:xfrm>
            <a:off x="112814" y="632149"/>
            <a:ext cx="12606015" cy="8870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>
                <a:latin typeface="Consolas" panose="020B0609020204030204" pitchFamily="49" charset="0"/>
              </a:rPr>
              <a:t>/// </a:t>
            </a:r>
            <a:r>
              <a:rPr lang="zh-CN" altLang="en-US">
                <a:latin typeface="Consolas" panose="020B0609020204030204" pitchFamily="49" charset="0"/>
              </a:rPr>
              <a:t>从当前</a:t>
            </a:r>
            <a:r>
              <a:rPr>
                <a:latin typeface="Consolas" panose="020B0609020204030204" pitchFamily="49" charset="0"/>
              </a:rPr>
              <a:t>状态</a:t>
            </a:r>
            <a:r>
              <a:rPr lang="zh-CN" altLang="en-US">
                <a:latin typeface="Consolas" panose="020B0609020204030204" pitchFamily="49" charset="0"/>
              </a:rPr>
              <a:t>出发</a:t>
            </a:r>
            <a:r>
              <a:rPr>
                <a:latin typeface="Consolas" panose="020B0609020204030204" pitchFamily="49" charset="0"/>
              </a:rPr>
              <a:t>，依次尝试所有</a:t>
            </a:r>
            <a:r>
              <a:rPr lang="zh-CN" altLang="en-US">
                <a:latin typeface="Consolas" panose="020B0609020204030204" pitchFamily="49" charset="0"/>
              </a:rPr>
              <a:t>状态转移</a:t>
            </a:r>
            <a:r>
              <a:rPr>
                <a:latin typeface="Consolas" panose="020B0609020204030204" pitchFamily="49" charset="0"/>
              </a:rPr>
              <a:t>决策（决策号从1到5）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(i = </a:t>
            </a: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</a:rPr>
              <a:t>d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]+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i &lt;=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5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i++) {  </a:t>
            </a:r>
            <a:r>
              <a:rPr>
                <a:latin typeface="Consolas" panose="020B0609020204030204" pitchFamily="49" charset="0"/>
              </a:rPr>
              <a:t>//试探采用哪个决策能</a:t>
            </a:r>
            <a:r>
              <a:rPr>
                <a:solidFill>
                  <a:srgbClr val="FF0000"/>
                </a:solidFill>
                <a:latin typeface="Consolas" panose="020B0609020204030204" pitchFamily="49" charset="0"/>
              </a:rPr>
              <a:t>安全</a:t>
            </a:r>
            <a:r>
              <a:rPr lang="zh-CN" altLang="en-US">
                <a:solidFill>
                  <a:srgbClr val="FF0000"/>
                </a:solidFill>
                <a:latin typeface="Consolas" panose="020B0609020204030204" pitchFamily="49" charset="0"/>
              </a:rPr>
              <a:t>地从状态</a:t>
            </a:r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zh-CN" altLang="en-US">
                <a:solidFill>
                  <a:srgbClr val="FF0000"/>
                </a:solidFill>
                <a:latin typeface="Consolas" panose="020B0609020204030204" pitchFamily="49" charset="0"/>
              </a:rPr>
              <a:t>出发到下一状态</a:t>
            </a:r>
            <a:endParaRPr>
              <a:solidFill>
                <a:srgbClr val="FF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u =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s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R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+ fx * </a:t>
            </a: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</a:rPr>
              <a:t>op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R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>
                <a:latin typeface="Consolas" panose="020B0609020204030204" pitchFamily="49" charset="0"/>
              </a:rPr>
              <a:t>//按第i号策略走1步</a:t>
            </a:r>
            <a:r>
              <a:rPr lang="zh-CN" altLang="en-US">
                <a:latin typeface="Consolas" panose="020B0609020204030204" pitchFamily="49" charset="0"/>
              </a:rPr>
              <a:t>之后，</a:t>
            </a:r>
            <a:r>
              <a:rPr>
                <a:latin typeface="Consolas" panose="020B0609020204030204" pitchFamily="49" charset="0"/>
              </a:rPr>
              <a:t>东岸的人数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v =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s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+ fx * </a:t>
            </a: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</a:rPr>
              <a:t>op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G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>
                <a:latin typeface="Consolas" panose="020B0609020204030204" pitchFamily="49" charset="0"/>
              </a:rPr>
              <a:t>//按第i号策略走1步</a:t>
            </a:r>
            <a:r>
              <a:rPr lang="zh-CN" altLang="en-US">
                <a:latin typeface="Consolas" panose="020B0609020204030204" pitchFamily="49" charset="0"/>
              </a:rPr>
              <a:t>之后，</a:t>
            </a:r>
            <a:r>
              <a:rPr>
                <a:latin typeface="Consolas" panose="020B0609020204030204" pitchFamily="49" charset="0"/>
              </a:rPr>
              <a:t>东岸的鬼数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    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(u &gt;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3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|| v &gt;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3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|| u &lt;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|| v &lt;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continue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>
                <a:latin typeface="Consolas" panose="020B0609020204030204" pitchFamily="49" charset="0"/>
              </a:rPr>
              <a:t>//(1) 越界，舍弃当前决策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bool</a:t>
            </a:r>
            <a:r>
              <a:rPr>
                <a:latin typeface="Consolas" panose="020B0609020204030204" pitchFamily="49" charset="0"/>
              </a:rPr>
              <a:t> AQ = (u ==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3</a:t>
            </a:r>
            <a:r>
              <a:rPr>
                <a:latin typeface="Consolas" panose="020B0609020204030204" pitchFamily="49" charset="0"/>
              </a:rPr>
              <a:t>) || (u ==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) || (u == v);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判断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是否安全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(!AQ)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continue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>
                <a:latin typeface="Consolas" panose="020B0609020204030204" pitchFamily="49" charset="0"/>
              </a:rPr>
              <a:t>//(2) 不安全，舍弃当前决策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    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bool</a:t>
            </a:r>
            <a:r>
              <a:rPr>
                <a:latin typeface="Consolas" panose="020B0609020204030204" pitchFamily="49" charset="0"/>
              </a:rPr>
              <a:t> CHF =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false</a:t>
            </a:r>
            <a:r>
              <a:rPr>
                <a:latin typeface="Consolas" panose="020B0609020204030204" pitchFamily="49" charset="0"/>
              </a:rPr>
              <a:t>;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判断选用当前摆渡策略后到达的“新状态”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是否重复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？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>
                <a:latin typeface="Consolas" panose="020B0609020204030204" pitchFamily="49" charset="0"/>
              </a:rPr>
              <a:t>//查历史信息（倒序），</a:t>
            </a:r>
            <a:r>
              <a:rPr lang="zh-CN" altLang="en-US">
                <a:latin typeface="Consolas" panose="020B0609020204030204" pitchFamily="49" charset="0"/>
              </a:rPr>
              <a:t>只应</a:t>
            </a:r>
            <a:r>
              <a:rPr>
                <a:latin typeface="Consolas" panose="020B0609020204030204" pitchFamily="49" charset="0"/>
              </a:rPr>
              <a:t>考虑摆渡方向一致的状态（</a:t>
            </a:r>
            <a:r>
              <a:rPr lang="zh-CN" altLang="en-US">
                <a:latin typeface="Consolas" panose="020B0609020204030204" pitchFamily="49" charset="0"/>
              </a:rPr>
              <a:t>状态号间隔</a:t>
            </a:r>
            <a:r>
              <a:rPr>
                <a:latin typeface="Consolas" panose="020B0609020204030204" pitchFamily="49" charset="0"/>
              </a:rPr>
              <a:t>为2）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j =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latin typeface="Consolas" panose="020B0609020204030204" pitchFamily="49" charset="0"/>
              </a:rPr>
              <a:t> - </a:t>
            </a:r>
            <a:r>
              <a:rPr lang="en-US"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 j &gt;=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 j -=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>
                <a:latin typeface="Consolas" panose="020B0609020204030204" pitchFamily="49" charset="0"/>
              </a:rPr>
              <a:t>)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8400"/>
                </a:solidFill>
                <a:latin typeface="Consolas" panose="020B0609020204030204" pitchFamily="49" charset="0"/>
              </a:rPr>
              <a:t>// (u, v)</a:t>
            </a:r>
            <a:r>
              <a:rPr lang="zh-CN" altLang="en-US" sz="2000">
                <a:solidFill>
                  <a:srgbClr val="008400"/>
                </a:solidFill>
                <a:latin typeface="Consolas" panose="020B0609020204030204" pitchFamily="49" charset="0"/>
              </a:rPr>
              <a:t>对应状态</a:t>
            </a:r>
            <a:r>
              <a:rPr lang="en-US" altLang="zh-CN" sz="2000">
                <a:solidFill>
                  <a:srgbClr val="008400"/>
                </a:solidFill>
                <a:latin typeface="Consolas" panose="020B0609020204030204" pitchFamily="49" charset="0"/>
              </a:rPr>
              <a:t>s[k+1]</a:t>
            </a:r>
            <a:endParaRPr sz="2000">
              <a:solidFill>
                <a:srgbClr val="008400"/>
              </a:solidFill>
              <a:latin typeface="Consolas" panose="020B0609020204030204" pitchFamily="49" charset="0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s</a:t>
            </a:r>
            <a:r>
              <a:rPr>
                <a:latin typeface="Consolas" panose="020B0609020204030204" pitchFamily="49" charset="0"/>
              </a:rPr>
              <a:t>[j].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R</a:t>
            </a:r>
            <a:r>
              <a:rPr>
                <a:latin typeface="Consolas" panose="020B0609020204030204" pitchFamily="49" charset="0"/>
              </a:rPr>
              <a:t> == u &amp;&amp;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s</a:t>
            </a:r>
            <a:r>
              <a:rPr>
                <a:latin typeface="Consolas" panose="020B0609020204030204" pitchFamily="49" charset="0"/>
              </a:rPr>
              <a:t>[j].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G</a:t>
            </a:r>
            <a:r>
              <a:rPr>
                <a:latin typeface="Consolas" panose="020B0609020204030204" pitchFamily="49" charset="0"/>
              </a:rPr>
              <a:t> == v) CHF =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true</a:t>
            </a:r>
            <a:r>
              <a:rPr>
                <a:latin typeface="Consolas" panose="020B0609020204030204" pitchFamily="49" charset="0"/>
              </a:rPr>
              <a:t>;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//若人鬼数一致，则是重复状态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if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(CHF)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continue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>
                <a:latin typeface="Consolas" panose="020B0609020204030204" pitchFamily="49" charset="0"/>
              </a:rPr>
              <a:t>//(3) 重复，则舍弃当前决策</a:t>
            </a:r>
            <a:r>
              <a:rPr lang="en-US">
                <a:latin typeface="Consolas" panose="020B0609020204030204" pitchFamily="49" charset="0"/>
              </a:rPr>
              <a:t>i</a:t>
            </a:r>
            <a:r>
              <a:rPr>
                <a:latin typeface="Consolas" panose="020B0609020204030204" pitchFamily="49" charset="0"/>
              </a:rPr>
              <a:t>，继续(continue)尝试下一决策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    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zh-CN" altLang="en-US">
                <a:latin typeface="Consolas" panose="020B0609020204030204" pitchFamily="49" charset="0"/>
              </a:rPr>
              <a:t>            </a:t>
            </a:r>
            <a:r>
              <a:rPr lang="en-US" altLang="zh-CN">
                <a:solidFill>
                  <a:srgbClr val="4F8187"/>
                </a:solidFill>
                <a:latin typeface="Consolas" panose="020B0609020204030204" pitchFamily="49" charset="0"/>
              </a:rPr>
              <a:t>d</a:t>
            </a:r>
            <a:r>
              <a:rPr lang="en-US" altLang="zh-CN">
                <a:latin typeface="Consolas" panose="020B0609020204030204" pitchFamily="49" charset="0"/>
              </a:rPr>
              <a:t>[</a:t>
            </a:r>
            <a:r>
              <a:rPr lang="en-US" altLang="zh-CN"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 lang="en-US" altLang="zh-CN">
                <a:latin typeface="Consolas" panose="020B0609020204030204" pitchFamily="49" charset="0"/>
              </a:rPr>
              <a:t>] = i; </a:t>
            </a:r>
            <a:r>
              <a:rPr lang="en-US" altLang="zh-CN">
                <a:solidFill>
                  <a:srgbClr val="0084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记录从当前状态</a:t>
            </a:r>
            <a:r>
              <a:rPr lang="en-US" altLang="zh-CN">
                <a:solidFill>
                  <a:srgbClr val="008400"/>
                </a:solidFill>
                <a:latin typeface="Consolas" panose="020B0609020204030204" pitchFamily="49" charset="0"/>
              </a:rPr>
              <a:t>k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转移到下一状态</a:t>
            </a:r>
            <a:r>
              <a:rPr lang="en-US" altLang="zh-CN">
                <a:solidFill>
                  <a:srgbClr val="008400"/>
                </a:solidFill>
                <a:latin typeface="Consolas" panose="020B0609020204030204" pitchFamily="49" charset="0"/>
              </a:rPr>
              <a:t>k+1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所选择的摆渡决策号</a:t>
            </a:r>
            <a:endParaRPr lang="en-US" altLang="zh-CN">
              <a:solidFill>
                <a:srgbClr val="008400"/>
              </a:solidFill>
              <a:latin typeface="Consolas" panose="020B0609020204030204" pitchFamily="49" charset="0"/>
            </a:endParaRPr>
          </a:p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++;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>
                <a:latin typeface="Consolas" panose="020B0609020204030204" pitchFamily="49" charset="0"/>
              </a:rPr>
              <a:t>//按策略渡河，状态号加1</a:t>
            </a:r>
            <a:r>
              <a:rPr lang="zh-CN" altLang="en-US">
                <a:latin typeface="Consolas" panose="020B0609020204030204" pitchFamily="49" charset="0"/>
              </a:rPr>
              <a:t>（变更为下一状态了）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s</a:t>
            </a:r>
            <a:r>
              <a:rPr>
                <a:latin typeface="Consolas" panose="020B0609020204030204" pitchFamily="49" charset="0"/>
              </a:rPr>
              <a:t>[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latin typeface="Consolas" panose="020B0609020204030204" pitchFamily="49" charset="0"/>
              </a:rPr>
              <a:t>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R</a:t>
            </a:r>
            <a:r>
              <a:rPr>
                <a:latin typeface="Consolas" panose="020B0609020204030204" pitchFamily="49" charset="0"/>
              </a:rPr>
              <a:t> = u;</a:t>
            </a:r>
            <a:r>
              <a:rPr>
                <a:latin typeface="Consolas" panose="020B0609020204030204" pitchFamily="49" charset="0"/>
                <a:ea typeface="Helvetica"/>
                <a:cs typeface="Helvetica"/>
                <a:sym typeface="Helvetica"/>
              </a:rPr>
              <a:t>    </a:t>
            </a:r>
            <a:endParaRPr lang="en-US"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  <a:cs typeface="Helvetica"/>
                <a:sym typeface="Helvetica"/>
              </a:rPr>
              <a:t>           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s</a:t>
            </a:r>
            <a:r>
              <a:rPr>
                <a:latin typeface="Consolas" panose="020B0609020204030204" pitchFamily="49" charset="0"/>
              </a:rPr>
              <a:t>[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latin typeface="Consolas" panose="020B0609020204030204" pitchFamily="49" charset="0"/>
              </a:rPr>
              <a:t>].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G</a:t>
            </a:r>
            <a:r>
              <a:rPr>
                <a:latin typeface="Consolas" panose="020B0609020204030204" pitchFamily="49" charset="0"/>
              </a:rPr>
              <a:t> = v;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break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>
                <a:latin typeface="Consolas" panose="020B0609020204030204" pitchFamily="49" charset="0"/>
              </a:rPr>
              <a:t>//已找到一个决策，跳出(break)</a:t>
            </a:r>
            <a:r>
              <a:rPr lang="en-US" altLang="zh-CN"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循环，**</a:t>
            </a:r>
            <a:r>
              <a:rPr>
                <a:solidFill>
                  <a:srgbClr val="FF0000"/>
                </a:solidFill>
                <a:latin typeface="Consolas" panose="020B0609020204030204" pitchFamily="49" charset="0"/>
              </a:rPr>
              <a:t>暂停</a:t>
            </a:r>
            <a:r>
              <a:rPr>
                <a:latin typeface="Consolas" panose="020B0609020204030204" pitchFamily="49" charset="0"/>
              </a:rPr>
              <a:t>**尝试其他策略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    }</a:t>
            </a:r>
          </a:p>
        </p:txBody>
      </p:sp>
      <p:pic>
        <p:nvPicPr>
          <p:cNvPr id="218" name="圆角矩形" descr="圆角矩形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62" y="1485429"/>
            <a:ext cx="4428921" cy="933242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14E701-6B3C-4843-8622-02859B5F9FCD}"/>
              </a:ext>
            </a:extLst>
          </p:cNvPr>
          <p:cNvSpPr/>
          <p:nvPr/>
        </p:nvSpPr>
        <p:spPr>
          <a:xfrm>
            <a:off x="1616084" y="4238656"/>
            <a:ext cx="10778560" cy="2202512"/>
          </a:xfrm>
          <a:prstGeom prst="roundRect">
            <a:avLst>
              <a:gd name="adj" fmla="val 5837"/>
            </a:avLst>
          </a:prstGeom>
          <a:noFill/>
          <a:ln w="28575" cap="flat">
            <a:solidFill>
              <a:schemeClr val="accent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FB047EE-AAA0-41AE-B300-38189CDBCB77}"/>
              </a:ext>
            </a:extLst>
          </p:cNvPr>
          <p:cNvSpPr/>
          <p:nvPr/>
        </p:nvSpPr>
        <p:spPr>
          <a:xfrm>
            <a:off x="1616084" y="6645663"/>
            <a:ext cx="10778560" cy="1699847"/>
          </a:xfrm>
          <a:prstGeom prst="roundRect">
            <a:avLst>
              <a:gd name="adj" fmla="val 5837"/>
            </a:avLst>
          </a:prstGeom>
          <a:noFill/>
          <a:ln w="28575" cap="flat">
            <a:solidFill>
              <a:srgbClr val="C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圆形"/>
          <p:cNvSpPr/>
          <p:nvPr/>
        </p:nvSpPr>
        <p:spPr>
          <a:xfrm>
            <a:off x="5110932" y="7588330"/>
            <a:ext cx="757748" cy="757748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223" name="算法实现的思路 - 有BUG"/>
          <p:cNvSpPr>
            <a:spLocks noGrp="1"/>
          </p:cNvSpPr>
          <p:nvPr>
            <p:ph type="title"/>
          </p:nvPr>
        </p:nvSpPr>
        <p:spPr>
          <a:xfrm>
            <a:off x="547201" y="354125"/>
            <a:ext cx="4243738" cy="1152045"/>
          </a:xfrm>
          <a:prstGeom prst="rect">
            <a:avLst/>
          </a:prstGeom>
          <a:solidFill>
            <a:srgbClr val="FF0000"/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rPr lang="zh-CN" altLang="en-US"/>
              <a:t>对算法代码的说明</a:t>
            </a:r>
            <a:r>
              <a:t> </a:t>
            </a:r>
          </a:p>
        </p:txBody>
      </p:sp>
      <p:sp>
        <p:nvSpPr>
          <p:cNvPr id="225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26" name="线条"/>
          <p:cNvSpPr/>
          <p:nvPr/>
        </p:nvSpPr>
        <p:spPr>
          <a:xfrm flipV="1">
            <a:off x="1967170" y="2614946"/>
            <a:ext cx="1" cy="54561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i"/>
          <p:cNvSpPr txBox="1"/>
          <p:nvPr/>
        </p:nvSpPr>
        <p:spPr>
          <a:xfrm>
            <a:off x="1520838" y="2461950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228" name="表格"/>
          <p:cNvGraphicFramePr/>
          <p:nvPr>
            <p:extLst>
              <p:ext uri="{D42A27DB-BD31-4B8C-83A1-F6EECF244321}">
                <p14:modId xmlns:p14="http://schemas.microsoft.com/office/powerpoint/2010/main" val="3734137795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?</a:t>
                      </a:r>
                      <a:endParaRPr sz="22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E1E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b="1"/>
                    </a:p>
                  </a:txBody>
                  <a:tcPr marL="50800" marR="50800" marT="50800" marB="50800" anchor="ctr" horzOverflow="overflow">
                    <a:solidFill>
                      <a:srgbClr val="1EB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?</a:t>
                      </a:r>
                      <a:endParaRPr sz="22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1EB00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?</a:t>
                      </a:r>
                      <a:endParaRPr sz="22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1EB00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b="1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?</a:t>
                      </a:r>
                      <a:endParaRPr sz="22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2200" b="0" i="0" u="none" strike="noStrike" cap="none" spc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Helvetica Neue"/>
                          <a:sym typeface="Courier"/>
                        </a:rPr>
                        <a:t>?</a:t>
                      </a:r>
                      <a:endParaRPr sz="2200" b="0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3600" b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</a:t>
                      </a:r>
                      <a:endParaRPr sz="3600" b="1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3600" b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</a:t>
                      </a:r>
                      <a:endParaRPr sz="3600" b="1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3600" b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</a:t>
                      </a:r>
                      <a:endParaRPr sz="3600" b="1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3600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X</a:t>
                      </a:r>
                      <a:endParaRPr sz="36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smGrid">
                      <a:fgClr>
                        <a:schemeClr val="accent6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9" name="表格"/>
          <p:cNvGraphicFramePr/>
          <p:nvPr>
            <p:extLst>
              <p:ext uri="{D42A27DB-BD31-4B8C-83A1-F6EECF244321}">
                <p14:modId xmlns:p14="http://schemas.microsoft.com/office/powerpoint/2010/main" val="2442249343"/>
              </p:ext>
            </p:extLst>
          </p:nvPr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1" name="k = 4"/>
          <p:cNvSpPr txBox="1"/>
          <p:nvPr/>
        </p:nvSpPr>
        <p:spPr>
          <a:xfrm>
            <a:off x="1937642" y="8507649"/>
            <a:ext cx="9379118" cy="86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/>
            <a:r>
              <a:rPr lang="zh-CN" altLang="en-US" sz="2000"/>
              <a:t>对当前状态</a:t>
            </a:r>
            <a:r>
              <a:rPr sz="2000"/>
              <a:t>k = </a:t>
            </a:r>
            <a:r>
              <a:rPr lang="en-US" sz="2000"/>
              <a:t>4</a:t>
            </a:r>
            <a:r>
              <a:rPr lang="zh-CN" altLang="en-US" sz="2000"/>
              <a:t>，对能转移到下一状态的所有未检测的渡河方案，逐一进行检测，计算各个方案的可行性（合法性、安全性、重复性），</a:t>
            </a:r>
            <a:r>
              <a:rPr lang="zh-CN" altLang="en-US" sz="2000">
                <a:solidFill>
                  <a:srgbClr val="FF0000"/>
                </a:solidFill>
              </a:rPr>
              <a:t>记录下第一个合适的方案</a:t>
            </a:r>
            <a:r>
              <a:rPr lang="zh-CN" altLang="en-US" sz="2000"/>
              <a:t>。</a:t>
            </a:r>
            <a:endParaRPr sz="2000"/>
          </a:p>
        </p:txBody>
      </p:sp>
      <p:graphicFrame>
        <p:nvGraphicFramePr>
          <p:cNvPr id="16" name="表格">
            <a:extLst>
              <a:ext uri="{FF2B5EF4-FFF2-40B4-BE49-F238E27FC236}">
                <a16:creationId xmlns:a16="http://schemas.microsoft.com/office/drawing/2014/main" id="{359E5EA2-3E0E-45DD-9FA7-CD7A7C75E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192566"/>
              </p:ext>
            </p:extLst>
          </p:nvPr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4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D109A4-1BF7-7397-796B-706F1A561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22" y="1989889"/>
            <a:ext cx="8146055" cy="13164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17211E-7843-1423-1BAF-D4C9F8E28B66}"/>
              </a:ext>
            </a:extLst>
          </p:cNvPr>
          <p:cNvSpPr txBox="1"/>
          <p:nvPr/>
        </p:nvSpPr>
        <p:spPr>
          <a:xfrm>
            <a:off x="5110932" y="746559"/>
            <a:ext cx="2273058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假设当前状态 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k = 4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表格"/>
          <p:cNvGraphicFramePr/>
          <p:nvPr>
            <p:extLst>
              <p:ext uri="{D42A27DB-BD31-4B8C-83A1-F6EECF244321}">
                <p14:modId xmlns:p14="http://schemas.microsoft.com/office/powerpoint/2010/main" val="1147251581"/>
              </p:ext>
            </p:extLst>
          </p:nvPr>
        </p:nvGraphicFramePr>
        <p:xfrm>
          <a:off x="1973862" y="3467946"/>
          <a:ext cx="9345192" cy="4093398"/>
        </p:xfrm>
        <a:graphic>
          <a:graphicData uri="http://schemas.openxmlformats.org/drawingml/2006/table">
            <a:tbl>
              <a:tblPr bandRow="1">
                <a:tableStyleId>{C7B018BB-80A7-4F77-B60F-C8B233D01FF8}</a:tableStyleId>
              </a:tblPr>
              <a:tblGrid>
                <a:gridCol w="77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87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b="1"/>
                        <a:t>?</a:t>
                      </a:r>
                      <a:endParaRPr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</a:rPr>
                        <a:t>Ｘ</a:t>
                      </a:r>
                      <a:endParaRPr b="1"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E1E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</a:rPr>
                        <a:t>Ｘ</a:t>
                      </a:r>
                      <a:endParaRPr lang="en-US" altLang="zh-CN" sz="2400" b="1"/>
                    </a:p>
                  </a:txBody>
                  <a:tcPr marL="50800" marR="50800" marT="50800" marB="50800" anchor="ctr" horzOverflow="overflow">
                    <a:pattFill prst="wdUpDiag">
                      <a:fgClr>
                        <a:srgbClr val="1EB00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</a:rPr>
                        <a:t>Ｘ</a:t>
                      </a:r>
                      <a:endParaRPr b="1"/>
                    </a:p>
                  </a:txBody>
                  <a:tcPr marL="50800" marR="50800" marT="50800" marB="50800" anchor="ctr" horzOverflow="overflow"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1EB00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b="1"/>
                    </a:p>
                  </a:txBody>
                  <a:tcPr marL="50800" marR="50800" marT="50800" marB="50800" anchor="ctr" horzOverflow="overflow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</a:rPr>
                        <a:t>Ｘ</a:t>
                      </a:r>
                      <a:endParaRPr b="1"/>
                    </a:p>
                  </a:txBody>
                  <a:tcPr marL="50800" marR="50800" marT="50800" marB="50800" anchor="ctr" horzOverflow="overflow"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1EB00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 sz="22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1E0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</a:rPr>
                        <a:t>Ｘ</a:t>
                      </a:r>
                      <a:endParaRPr sz="2200" b="1" i="0" u="none" strike="noStrike" cap="none" spc="0" baseline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endParaRPr lang="en-US" altLang="zh-CN" sz="3600" b="1">
                        <a:solidFill>
                          <a:srgbClr val="FF0000"/>
                        </a:solidFill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</a:rPr>
                        <a:t>Ｘ</a:t>
                      </a:r>
                      <a:endParaRPr lang="en-US" altLang="zh-CN" sz="2400" b="1">
                        <a:solidFill>
                          <a:srgbClr val="FF0000"/>
                        </a:solidFill>
                      </a:endParaRPr>
                    </a:p>
                  </a:txBody>
                  <a:tcPr marL="50800" marR="50800" marT="50800" marB="50800" anchor="ctr" horzOverflow="overflow"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3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3600" b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</a:t>
                      </a:r>
                      <a:endParaRPr sz="3600" b="1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3600" b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</a:t>
                      </a:r>
                      <a:endParaRPr sz="3600" b="1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4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smGrid">
                      <a:fgClr>
                        <a:schemeClr val="accent6">
                          <a:lumMod val="40000"/>
                          <a:lumOff val="6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>
                          <a:sym typeface="Helvetica Neue"/>
                        </a:defRPr>
                      </a:pPr>
                      <a:r>
                        <a:rPr lang="en-US" sz="3600" b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</a:t>
                      </a:r>
                      <a:endParaRPr sz="3600" b="1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ym typeface="Helvetica Neue"/>
                        </a:defRPr>
                      </a:pPr>
                      <a:r>
                        <a:rPr lang="en-US" sz="3600" b="1" i="0" u="none" strike="noStrike" cap="none" spc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uFillTx/>
                          <a:latin typeface="Helvetica Neue"/>
                          <a:sym typeface="Courier"/>
                        </a:rPr>
                        <a:t>0</a:t>
                      </a:r>
                      <a:endParaRPr sz="3600" b="1" i="0" u="none" strike="noStrike" cap="none" spc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uFillTx/>
                        <a:latin typeface="Helvetica Neue"/>
                        <a:sym typeface="Courier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pattFill prst="pct5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18888AFE-FD1F-F6CD-7FF4-4F41DCE0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475" y="3479441"/>
            <a:ext cx="790661" cy="4885387"/>
          </a:xfrm>
          <a:prstGeom prst="rect">
            <a:avLst/>
          </a:prstGeom>
        </p:spPr>
      </p:pic>
      <p:sp>
        <p:nvSpPr>
          <p:cNvPr id="234" name="圆形"/>
          <p:cNvSpPr/>
          <p:nvPr/>
        </p:nvSpPr>
        <p:spPr>
          <a:xfrm>
            <a:off x="4311036" y="7561344"/>
            <a:ext cx="757748" cy="757748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237" name="k"/>
          <p:cNvSpPr txBox="1"/>
          <p:nvPr/>
        </p:nvSpPr>
        <p:spPr>
          <a:xfrm>
            <a:off x="11389177" y="7665797"/>
            <a:ext cx="31841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</a:t>
            </a:r>
          </a:p>
        </p:txBody>
      </p:sp>
      <p:sp>
        <p:nvSpPr>
          <p:cNvPr id="238" name="线条"/>
          <p:cNvSpPr/>
          <p:nvPr/>
        </p:nvSpPr>
        <p:spPr>
          <a:xfrm flipV="1">
            <a:off x="1967170" y="2614946"/>
            <a:ext cx="1" cy="54561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9" name="i"/>
          <p:cNvSpPr txBox="1"/>
          <p:nvPr/>
        </p:nvSpPr>
        <p:spPr>
          <a:xfrm>
            <a:off x="1520838" y="2461950"/>
            <a:ext cx="20604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graphicFrame>
        <p:nvGraphicFramePr>
          <p:cNvPr id="19" name="表格">
            <a:extLst>
              <a:ext uri="{FF2B5EF4-FFF2-40B4-BE49-F238E27FC236}">
                <a16:creationId xmlns:a16="http://schemas.microsoft.com/office/drawing/2014/main" id="{0C8B07CE-9D82-4A43-B874-53A291F74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192566"/>
              </p:ext>
            </p:extLst>
          </p:nvPr>
        </p:nvGraphicFramePr>
        <p:xfrm>
          <a:off x="1958872" y="7690493"/>
          <a:ext cx="9357888" cy="523085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7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9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30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2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200" b="1">
                        <a:solidFill>
                          <a:schemeClr val="accent5">
                            <a:hueOff val="-82419"/>
                            <a:satOff val="-9513"/>
                            <a:lumOff val="-16343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E5A8524A-4714-4E73-A9F2-3C9837BC7A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589296"/>
              </p:ext>
            </p:extLst>
          </p:nvPr>
        </p:nvGraphicFramePr>
        <p:xfrm>
          <a:off x="1206753" y="3516584"/>
          <a:ext cx="757747" cy="3996120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5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02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defRPr sz="1800"/>
                      </a:pPr>
                      <a:r>
                        <a:rPr lang="en-US" sz="2200" b="1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d[k]</a:t>
                      </a:r>
                      <a:endParaRPr sz="2200" b="1">
                        <a:solidFill>
                          <a:schemeClr val="accent1">
                            <a:lumOff val="-13575"/>
                          </a:schemeClr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6" name="线条"/>
          <p:cNvSpPr/>
          <p:nvPr/>
        </p:nvSpPr>
        <p:spPr>
          <a:xfrm>
            <a:off x="1493753" y="7555018"/>
            <a:ext cx="101023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C6E749-1815-45C2-AEF5-C8FAFF72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283" y="2237411"/>
            <a:ext cx="7422067" cy="747625"/>
          </a:xfrm>
          <a:prstGeom prst="roundRect">
            <a:avLst>
              <a:gd name="adj" fmla="val 7293"/>
            </a:avLst>
          </a:prstGeom>
          <a:ln>
            <a:solidFill>
              <a:schemeClr val="bg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算法实现的思路 - 有BUG">
            <a:extLst>
              <a:ext uri="{FF2B5EF4-FFF2-40B4-BE49-F238E27FC236}">
                <a16:creationId xmlns:a16="http://schemas.microsoft.com/office/drawing/2014/main" id="{4C8A3210-5EF1-6E79-4827-0A3657DB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4243738" cy="1152045"/>
          </a:xfrm>
          <a:prstGeom prst="rect">
            <a:avLst/>
          </a:prstGeom>
          <a:solidFill>
            <a:srgbClr val="FF0000"/>
          </a:solidFill>
        </p:spPr>
        <p:txBody>
          <a:bodyPr/>
          <a:lstStyle/>
          <a:p>
            <a:pPr lvl="1">
              <a:defRPr sz="3600">
                <a:solidFill>
                  <a:srgbClr val="FFFFFF"/>
                </a:solidFill>
              </a:defRPr>
            </a:pPr>
            <a:r>
              <a:rPr lang="zh-CN" altLang="en-US"/>
              <a:t>对算法代码的说明</a:t>
            </a:r>
            <a:r>
              <a:t>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01F6CD7-2862-D33D-DB0D-EB91EAF08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980" y="3474385"/>
            <a:ext cx="866494" cy="5051429"/>
          </a:xfrm>
          <a:prstGeom prst="rect">
            <a:avLst/>
          </a:prstGeom>
        </p:spPr>
      </p:pic>
      <p:sp>
        <p:nvSpPr>
          <p:cNvPr id="243" name="k = 3"/>
          <p:cNvSpPr txBox="1"/>
          <p:nvPr/>
        </p:nvSpPr>
        <p:spPr>
          <a:xfrm>
            <a:off x="1847087" y="8252828"/>
            <a:ext cx="9469674" cy="1263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/>
            <a:r>
              <a:rPr lang="en-US" altLang="zh-CN" sz="2000"/>
              <a:t>i&gt;5</a:t>
            </a:r>
            <a:r>
              <a:rPr lang="zh-CN" altLang="en-US" sz="2000"/>
              <a:t>说明没有找到安全的渡河方案！当前状态的</a:t>
            </a:r>
            <a:r>
              <a:rPr lang="zh-CN" altLang="en-US" sz="2000">
                <a:solidFill>
                  <a:srgbClr val="FF0000"/>
                </a:solidFill>
              </a:rPr>
              <a:t>决策记录要清除</a:t>
            </a:r>
            <a:r>
              <a:rPr lang="zh-CN" altLang="en-US" sz="2000"/>
              <a:t>，同时还要改变</a:t>
            </a:r>
            <a:r>
              <a:rPr lang="zh-CN" altLang="en-US" sz="2000">
                <a:solidFill>
                  <a:srgbClr val="FF0000"/>
                </a:solidFill>
              </a:rPr>
              <a:t>到达</a:t>
            </a:r>
            <a:r>
              <a:rPr lang="zh-CN" altLang="en-US" sz="2000"/>
              <a:t>当前状态的渡河方案（</a:t>
            </a:r>
            <a:r>
              <a:rPr lang="zh-CN" altLang="en-US" sz="2000">
                <a:solidFill>
                  <a:srgbClr val="FF0000"/>
                </a:solidFill>
              </a:rPr>
              <a:t>该决策是在前一状态做出的</a:t>
            </a:r>
            <a:r>
              <a:rPr lang="zh-CN" altLang="en-US" sz="2000"/>
              <a:t>），以便重新尝试从状态</a:t>
            </a:r>
            <a:r>
              <a:rPr lang="en-US" altLang="zh-CN" sz="2000"/>
              <a:t>4</a:t>
            </a:r>
            <a:r>
              <a:rPr lang="zh-CN" altLang="en-US" sz="2000"/>
              <a:t>出发转移到状态</a:t>
            </a:r>
            <a:r>
              <a:rPr lang="en-US" altLang="zh-CN" sz="2000"/>
              <a:t>5</a:t>
            </a:r>
            <a:r>
              <a:rPr lang="zh-CN" altLang="en-US" sz="2000"/>
              <a:t>。因此，“当前状态”要退回前一状态，即</a:t>
            </a:r>
            <a:r>
              <a:rPr lang="en-US" altLang="zh-CN" sz="2000"/>
              <a:t>k = 3</a:t>
            </a:r>
            <a:r>
              <a:rPr lang="zh-CN" altLang="en-US" sz="2000"/>
              <a:t>。</a:t>
            </a:r>
            <a:endParaRPr sz="20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3D323E-69F7-939A-BD08-90FADBC3B0BF}"/>
              </a:ext>
            </a:extLst>
          </p:cNvPr>
          <p:cNvSpPr txBox="1"/>
          <p:nvPr/>
        </p:nvSpPr>
        <p:spPr>
          <a:xfrm>
            <a:off x="9154914" y="9052799"/>
            <a:ext cx="2154436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b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</a:t>
            </a:r>
            <a:r>
              <a:rPr kumimoji="0" lang="zh-CN" altLang="en-US" sz="2000" b="0" i="0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楷体" panose="02010609060101010101" pitchFamily="49" charset="-122"/>
                <a:ea typeface="楷体" panose="02010609060101010101" pitchFamily="49" charset="-122"/>
                <a:sym typeface="Helvetica Neue"/>
              </a:rPr>
              <a:t>图中有动画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255" name="void display() {…"/>
          <p:cNvSpPr txBox="1"/>
          <p:nvPr/>
        </p:nvSpPr>
        <p:spPr>
          <a:xfrm>
            <a:off x="648233" y="108226"/>
            <a:ext cx="10579819" cy="374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5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void</a:t>
            </a:r>
            <a:r>
              <a:rPr>
                <a:latin typeface="Consolas" panose="020B0609020204030204" pitchFamily="49" charset="0"/>
              </a:rPr>
              <a:t> display() {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int</a:t>
            </a:r>
            <a:r>
              <a:rPr>
                <a:latin typeface="Consolas" panose="020B0609020204030204" pitchFamily="49" charset="0"/>
              </a:rPr>
              <a:t> i = 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 i &lt;= </a:t>
            </a:r>
            <a:r>
              <a:rPr>
                <a:solidFill>
                  <a:srgbClr val="4F8187"/>
                </a:solidFill>
                <a:latin typeface="Consolas" panose="020B0609020204030204" pitchFamily="49" charset="0"/>
              </a:rPr>
              <a:t>k</a:t>
            </a:r>
            <a:r>
              <a:rPr>
                <a:latin typeface="Consolas" panose="020B0609020204030204" pitchFamily="49" charset="0"/>
              </a:rPr>
              <a:t>; i++)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20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>
                <a:solidFill>
                  <a:srgbClr val="703DAA"/>
                </a:solidFill>
                <a:latin typeface="Consolas" panose="020B0609020204030204" pitchFamily="49" charset="0"/>
              </a:rPr>
              <a:t>cout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>
                <a:solidFill>
                  <a:srgbClr val="3E1E81"/>
                </a:solidFill>
                <a:latin typeface="Consolas" panose="020B0609020204030204" pitchFamily="49" charset="0"/>
              </a:rPr>
              <a:t>setw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>
                <a:solidFill>
                  <a:srgbClr val="272AD8"/>
                </a:solidFill>
                <a:latin typeface="Consolas" panose="020B0609020204030204" pitchFamily="49" charset="0"/>
              </a:rPr>
              <a:t>2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) &lt;&lt; i 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20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            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&lt;&lt;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": ("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&lt;&lt;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s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[i].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R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 &lt;&lt;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","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 &lt;&lt;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s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[i].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4F8187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G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 &lt;&lt;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D12F1B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")"       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/// 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8400"/>
                </a:solidFill>
                <a:effectLst/>
                <a:uLnTx/>
                <a:uFillTx/>
                <a:latin typeface="Consolas" panose="020B0609020204030204" pitchFamily="49" charset="0"/>
                <a:sym typeface="Menlo"/>
              </a:rPr>
              <a:t>状态内容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solidFill>
                <a:srgbClr val="008400"/>
              </a:solidFill>
              <a:effectLst/>
              <a:uLnTx/>
              <a:uFillTx/>
              <a:latin typeface="Consolas" panose="020B0609020204030204" pitchFamily="49" charset="0"/>
              <a:sym typeface="Menlo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20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>
                <a:latin typeface="Consolas" panose="020B0609020204030204" pitchFamily="49" charset="0"/>
              </a:rPr>
              <a:t>             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>
                <a:latin typeface="Consolas" panose="020B0609020204030204" pitchFamily="49" charset="0"/>
              </a:rPr>
              <a:t>"</a:t>
            </a:r>
            <a:r>
              <a:rPr lang="en-US">
                <a:latin typeface="Consolas" panose="020B0609020204030204" pitchFamily="49" charset="0"/>
              </a:rPr>
              <a:t> choice</a:t>
            </a:r>
            <a:r>
              <a:rPr>
                <a:latin typeface="Consolas" panose="020B0609020204030204" pitchFamily="49" charset="0"/>
              </a:rPr>
              <a:t> = "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</a:rPr>
              <a:t>d</a:t>
            </a:r>
            <a:r>
              <a:rPr>
                <a:solidFill>
                  <a:srgbClr val="000000"/>
                </a:solidFill>
                <a:latin typeface="Consolas" panose="020B0609020204030204" pitchFamily="49" charset="0"/>
              </a:rPr>
              <a:t>[i]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</a:t>
            </a:r>
            <a:r>
              <a:rPr>
                <a:solidFill>
                  <a:srgbClr val="008400"/>
                </a:solidFill>
                <a:latin typeface="Consolas" panose="020B0609020204030204" pitchFamily="49" charset="0"/>
              </a:rPr>
              <a:t>/// 决策号</a:t>
            </a:r>
            <a:endParaRPr>
              <a:solidFill>
                <a:srgbClr val="000000"/>
              </a:solidFill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lang="en-US">
                <a:latin typeface="Consolas" panose="020B0609020204030204" pitchFamily="49" charset="0"/>
              </a:rPr>
              <a:t>             &lt;&lt; </a:t>
            </a:r>
            <a:r>
              <a:rPr lang="en-US">
                <a:solidFill>
                  <a:srgbClr val="D12F1B"/>
                </a:solidFill>
                <a:latin typeface="Consolas" panose="020B0609020204030204" pitchFamily="49" charset="0"/>
              </a:rPr>
              <a:t>" {"</a:t>
            </a:r>
            <a:r>
              <a:rPr lang="en-US">
                <a:latin typeface="Consolas" panose="020B0609020204030204" pitchFamily="49" charset="0"/>
              </a:rPr>
              <a:t> &lt;&lt; </a:t>
            </a: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</a:rPr>
              <a:t>op</a:t>
            </a:r>
            <a:r>
              <a:rPr lang="en-US"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</a:rPr>
              <a:t>d</a:t>
            </a:r>
            <a:r>
              <a:rPr lang="en-US">
                <a:latin typeface="Consolas" panose="020B0609020204030204" pitchFamily="49" charset="0"/>
              </a:rPr>
              <a:t>[i]].</a:t>
            </a: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</a:rPr>
              <a:t>R</a:t>
            </a:r>
            <a:r>
              <a:rPr lang="en-US">
                <a:latin typeface="Consolas" panose="020B0609020204030204" pitchFamily="49" charset="0"/>
              </a:rPr>
              <a:t> &lt;&lt; </a:t>
            </a:r>
            <a:r>
              <a:rPr lang="en-US">
                <a:solidFill>
                  <a:srgbClr val="D12F1B"/>
                </a:solidFill>
                <a:latin typeface="Consolas" panose="020B0609020204030204" pitchFamily="49" charset="0"/>
              </a:rPr>
              <a:t>","</a:t>
            </a:r>
            <a:r>
              <a:rPr lang="en-US">
                <a:latin typeface="Consolas" panose="020B0609020204030204" pitchFamily="49" charset="0"/>
              </a:rPr>
              <a:t> &lt;&lt; </a:t>
            </a: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</a:rPr>
              <a:t>op</a:t>
            </a:r>
            <a:r>
              <a:rPr lang="en-US">
                <a:latin typeface="Consolas" panose="020B0609020204030204" pitchFamily="49" charset="0"/>
              </a:rPr>
              <a:t>[</a:t>
            </a: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</a:rPr>
              <a:t>d</a:t>
            </a:r>
            <a:r>
              <a:rPr lang="en-US">
                <a:latin typeface="Consolas" panose="020B0609020204030204" pitchFamily="49" charset="0"/>
              </a:rPr>
              <a:t>[i]].</a:t>
            </a:r>
            <a:r>
              <a:rPr lang="en-US">
                <a:solidFill>
                  <a:srgbClr val="4F8187"/>
                </a:solidFill>
                <a:latin typeface="Consolas" panose="020B0609020204030204" pitchFamily="49" charset="0"/>
              </a:rPr>
              <a:t>G</a:t>
            </a:r>
            <a:r>
              <a:rPr lang="en-US">
                <a:latin typeface="Consolas" panose="020B0609020204030204" pitchFamily="49" charset="0"/>
              </a:rPr>
              <a:t> &lt;&lt; </a:t>
            </a:r>
            <a:r>
              <a:rPr lang="en-US">
                <a:solidFill>
                  <a:srgbClr val="D12F1B"/>
                </a:solidFill>
                <a:latin typeface="Consolas" panose="020B0609020204030204" pitchFamily="49" charset="0"/>
              </a:rPr>
              <a:t>"}"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8400"/>
                </a:solidFill>
                <a:latin typeface="Consolas" panose="020B0609020204030204" pitchFamily="49" charset="0"/>
              </a:rPr>
              <a:t>/// </a:t>
            </a:r>
            <a:r>
              <a:rPr lang="zh-CN" altLang="en-US">
                <a:solidFill>
                  <a:srgbClr val="008400"/>
                </a:solidFill>
                <a:latin typeface="Consolas" panose="020B0609020204030204" pitchFamily="49" charset="0"/>
              </a:rPr>
              <a:t>决策内容</a:t>
            </a:r>
            <a:endParaRPr lang="zh-CN" altLang="en-US"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lang="en-US">
                <a:latin typeface="Consolas" panose="020B0609020204030204" pitchFamily="49" charset="0"/>
              </a:rPr>
              <a:t>             </a:t>
            </a:r>
            <a:r>
              <a:rPr>
                <a:latin typeface="Consolas" panose="020B0609020204030204" pitchFamily="49" charset="0"/>
              </a:rPr>
              <a:t>&lt;&lt; </a:t>
            </a:r>
            <a:r>
              <a:rPr>
                <a:solidFill>
                  <a:srgbClr val="3E1E81"/>
                </a:solidFill>
                <a:latin typeface="Consolas" panose="020B0609020204030204" pitchFamily="49" charset="0"/>
              </a:rPr>
              <a:t>endl</a:t>
            </a:r>
            <a:r>
              <a:rPr>
                <a:latin typeface="Consolas" panose="020B0609020204030204" pitchFamily="49" charset="0"/>
              </a:rPr>
              <a:t>;</a:t>
            </a:r>
            <a:endParaRPr>
              <a:latin typeface="Consolas" panose="020B060902020403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9" name="程序输出结果"/>
          <p:cNvSpPr txBox="1"/>
          <p:nvPr/>
        </p:nvSpPr>
        <p:spPr>
          <a:xfrm>
            <a:off x="735709" y="3956489"/>
            <a:ext cx="1943101" cy="5207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blurRad="1778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2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程序输出结果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453C9C-FE33-470D-92A2-E0F46A04D07D}"/>
              </a:ext>
            </a:extLst>
          </p:cNvPr>
          <p:cNvSpPr txBox="1"/>
          <p:nvPr/>
        </p:nvSpPr>
        <p:spPr>
          <a:xfrm>
            <a:off x="580617" y="4712997"/>
            <a:ext cx="6501982" cy="4858574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000">
                <a:latin typeface="Lucida Console" panose="020B0609040504020204" pitchFamily="49" charset="0"/>
              </a:defRPr>
            </a:lvl1pPr>
          </a:lstStyle>
          <a:p>
            <a:r>
              <a:rPr lang="zh-CN" altLang="en-US"/>
              <a:t> 1: (3,3) choice = 3 {1,1}</a:t>
            </a:r>
          </a:p>
          <a:p>
            <a:r>
              <a:rPr lang="zh-CN" altLang="en-US"/>
              <a:t> 2: (2,2) choice = 2 {1,0}</a:t>
            </a:r>
          </a:p>
          <a:p>
            <a:r>
              <a:rPr lang="zh-CN" altLang="en-US"/>
              <a:t> 3: (3,2) choice = 5 {0,2}</a:t>
            </a:r>
          </a:p>
          <a:p>
            <a:r>
              <a:rPr lang="zh-CN" altLang="en-US"/>
              <a:t> 4: (3,0) choice = 4 {0,1}</a:t>
            </a:r>
          </a:p>
          <a:p>
            <a:r>
              <a:rPr lang="zh-CN" altLang="en-US"/>
              <a:t> 5: (3,1) choice = 1 {2,0}</a:t>
            </a:r>
          </a:p>
          <a:p>
            <a:r>
              <a:rPr lang="zh-CN" altLang="en-US"/>
              <a:t> 6: (1,1) choice = 3 {1,1}</a:t>
            </a:r>
          </a:p>
          <a:p>
            <a:r>
              <a:rPr lang="zh-CN" altLang="en-US"/>
              <a:t> 7: (2,2) choice = 1 {2,0}</a:t>
            </a:r>
          </a:p>
          <a:p>
            <a:r>
              <a:rPr lang="zh-CN" altLang="en-US"/>
              <a:t> 8: (0,2) choice = 4 {0,1}</a:t>
            </a:r>
          </a:p>
          <a:p>
            <a:r>
              <a:rPr lang="zh-CN" altLang="en-US"/>
              <a:t> 9: (0,3) choice = 5 {0,2}</a:t>
            </a:r>
          </a:p>
          <a:p>
            <a:r>
              <a:rPr lang="zh-CN" altLang="en-US"/>
              <a:t>10: (0,1) choice = 2 {1,0}</a:t>
            </a:r>
          </a:p>
          <a:p>
            <a:r>
              <a:rPr lang="zh-CN" altLang="en-US"/>
              <a:t>11: (1,1) choice = 3 {1,1}</a:t>
            </a:r>
          </a:p>
          <a:p>
            <a:r>
              <a:rPr lang="zh-CN" altLang="en-US"/>
              <a:t>12: (0,0) choice = 0 {0,0}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BC14E-4A12-40F3-A5DF-44FA2297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0" y="354125"/>
            <a:ext cx="11012149" cy="1152045"/>
          </a:xfrm>
          <a:solidFill>
            <a:srgbClr val="00B0F0"/>
          </a:solidFill>
        </p:spPr>
        <p:txBody>
          <a:bodyPr/>
          <a:lstStyle/>
          <a:p>
            <a:pPr algn="l"/>
            <a:r>
              <a:rPr lang="en-US" altLang="zh-CN"/>
              <a:t>【</a:t>
            </a:r>
            <a:r>
              <a:rPr lang="zh-CN" altLang="en-US"/>
              <a:t>编程经验</a:t>
            </a:r>
            <a:r>
              <a:rPr lang="en-US" altLang="zh-CN"/>
              <a:t>】</a:t>
            </a:r>
            <a:r>
              <a:rPr lang="zh-CN" altLang="en-US"/>
              <a:t>增加一些输出语句，了解状态转移过程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B0FE92-A688-4804-AD52-13B71C88B4AC}"/>
              </a:ext>
            </a:extLst>
          </p:cNvPr>
          <p:cNvSpPr txBox="1"/>
          <p:nvPr/>
        </p:nvSpPr>
        <p:spPr>
          <a:xfrm>
            <a:off x="547200" y="2405921"/>
            <a:ext cx="11012149" cy="69035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>
                <a:latin typeface="Consolas" panose="020B0609020204030204" pitchFamily="49" charset="0"/>
              </a:rPr>
              <a:t>K</a:t>
            </a:r>
            <a:r>
              <a:rPr lang="zh-CN" altLang="en-US" sz="1800">
                <a:latin typeface="Consolas" panose="020B0609020204030204" pitchFamily="49" charset="0"/>
              </a:rPr>
              <a:t>:  1         S: (3, 3)       I: 1 = (2, 0)   ==&gt; (1, 3)      不安全!</a:t>
            </a:r>
          </a:p>
          <a:p>
            <a:r>
              <a:rPr lang="en-US" altLang="zh-CN" sz="1800">
                <a:latin typeface="Consolas" panose="020B0609020204030204" pitchFamily="49" charset="0"/>
              </a:rPr>
              <a:t>K</a:t>
            </a:r>
            <a:r>
              <a:rPr lang="zh-CN" altLang="en-US" sz="1800">
                <a:latin typeface="Consolas" panose="020B0609020204030204" pitchFamily="49" charset="0"/>
              </a:rPr>
              <a:t>:  1         S: (3, 3)       I: 2 = (1, 0)   ==&gt; (2, 3)      不安全!</a:t>
            </a:r>
          </a:p>
          <a:p>
            <a:r>
              <a:rPr lang="en-US" altLang="zh-CN" sz="1800"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zh-CN" altLang="en-US" sz="1800">
                <a:highlight>
                  <a:srgbClr val="FFFF00"/>
                </a:highlight>
                <a:latin typeface="Consolas" panose="020B0609020204030204" pitchFamily="49" charset="0"/>
              </a:rPr>
              <a:t>:  1</a:t>
            </a:r>
            <a:r>
              <a:rPr lang="zh-CN" altLang="en-US" sz="1800">
                <a:latin typeface="Consolas" panose="020B0609020204030204" pitchFamily="49" charset="0"/>
              </a:rPr>
              <a:t>         S: (3, 3)       I: 3 = (1, 1)   ==&gt; </a:t>
            </a:r>
            <a:r>
              <a:rPr lang="zh-CN" altLang="en-US" sz="1800">
                <a:highlight>
                  <a:srgbClr val="FFFF00"/>
                </a:highlight>
                <a:latin typeface="Consolas" panose="020B0609020204030204" pitchFamily="49" charset="0"/>
              </a:rPr>
              <a:t>(2, 2)</a:t>
            </a:r>
            <a:r>
              <a:rPr lang="zh-CN" altLang="en-US" sz="1800">
                <a:latin typeface="Consolas" panose="020B0609020204030204" pitchFamily="49" charset="0"/>
              </a:rPr>
              <a:t>      ---&gt;&gt; 渡河操作序列: 3</a:t>
            </a:r>
          </a:p>
          <a:p>
            <a:endParaRPr lang="zh-CN" altLang="en-US" sz="1800">
              <a:latin typeface="Consolas" panose="020B0609020204030204" pitchFamily="49" charset="0"/>
            </a:endParaRPr>
          </a:p>
          <a:p>
            <a:r>
              <a:rPr lang="en-US" altLang="zh-CN" sz="1800">
                <a:latin typeface="Consolas" panose="020B0609020204030204" pitchFamily="49" charset="0"/>
              </a:rPr>
              <a:t>K</a:t>
            </a:r>
            <a:r>
              <a:rPr lang="zh-CN" altLang="en-US" sz="1800">
                <a:latin typeface="Consolas" panose="020B0609020204030204" pitchFamily="49" charset="0"/>
              </a:rPr>
              <a:t>:  2         S: (2, 2)       I: 1 = (2, 0)   ==&gt; (4, 2)      不合法!</a:t>
            </a:r>
          </a:p>
          <a:p>
            <a:r>
              <a:rPr lang="en-US" altLang="zh-CN" sz="1800">
                <a:latin typeface="Consolas" panose="020B0609020204030204" pitchFamily="49" charset="0"/>
              </a:rPr>
              <a:t>K</a:t>
            </a:r>
            <a:r>
              <a:rPr lang="zh-CN" altLang="en-US" sz="1800">
                <a:latin typeface="Consolas" panose="020B0609020204030204" pitchFamily="49" charset="0"/>
              </a:rPr>
              <a:t>:  2         S: (2, 2)       I: 2 = (1, 0)   ==&gt; (3, 2)      ---&gt;&gt; 渡河操作序列: 3 2</a:t>
            </a:r>
          </a:p>
          <a:p>
            <a:endParaRPr lang="zh-CN" altLang="en-US" sz="1800">
              <a:latin typeface="Consolas" panose="020B0609020204030204" pitchFamily="49" charset="0"/>
            </a:endParaRPr>
          </a:p>
          <a:p>
            <a:r>
              <a:rPr lang="en-US" altLang="zh-CN" sz="1800">
                <a:latin typeface="Consolas" panose="020B0609020204030204" pitchFamily="49" charset="0"/>
              </a:rPr>
              <a:t>K</a:t>
            </a:r>
            <a:r>
              <a:rPr lang="zh-CN" altLang="en-US" sz="1800">
                <a:latin typeface="Consolas" panose="020B0609020204030204" pitchFamily="49" charset="0"/>
              </a:rPr>
              <a:t>:  3         S: (3, 2)       I: 1 = (2, 0)   ==&gt; (1, 2)      不安全！</a:t>
            </a:r>
          </a:p>
          <a:p>
            <a:r>
              <a:rPr lang="en-US" altLang="zh-CN" sz="1800"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zh-CN" altLang="en-US" sz="1800">
                <a:highlight>
                  <a:srgbClr val="FFFF00"/>
                </a:highlight>
                <a:latin typeface="Consolas" panose="020B0609020204030204" pitchFamily="49" charset="0"/>
              </a:rPr>
              <a:t>:  3</a:t>
            </a:r>
            <a:r>
              <a:rPr lang="zh-CN" altLang="en-US" sz="1800">
                <a:latin typeface="Consolas" panose="020B0609020204030204" pitchFamily="49" charset="0"/>
              </a:rPr>
              <a:t>         S: (3, 2)       I: 2 = (1, 0)   ==&gt; </a:t>
            </a:r>
            <a:r>
              <a:rPr lang="zh-CN" altLang="en-US" sz="1800">
                <a:highlight>
                  <a:srgbClr val="FFFF00"/>
                </a:highlight>
                <a:latin typeface="Consolas" panose="020B0609020204030204" pitchFamily="49" charset="0"/>
              </a:rPr>
              <a:t>(2, 2)</a:t>
            </a:r>
            <a:r>
              <a:rPr lang="zh-CN" altLang="en-US" sz="1800">
                <a:latin typeface="Consolas" panose="020B0609020204030204" pitchFamily="49" charset="0"/>
              </a:rPr>
              <a:t>      </a:t>
            </a:r>
            <a:r>
              <a:rPr lang="zh-CN" altLang="en-US" sz="1800">
                <a:highlight>
                  <a:srgbClr val="FFFF00"/>
                </a:highlight>
                <a:latin typeface="Consolas" panose="020B0609020204030204" pitchFamily="49" charset="0"/>
              </a:rPr>
              <a:t>重复了！</a:t>
            </a:r>
          </a:p>
          <a:p>
            <a:r>
              <a:rPr lang="en-US" altLang="zh-CN" sz="1800">
                <a:latin typeface="Consolas" panose="020B0609020204030204" pitchFamily="49" charset="0"/>
              </a:rPr>
              <a:t>K</a:t>
            </a:r>
            <a:r>
              <a:rPr lang="zh-CN" altLang="en-US" sz="1800">
                <a:latin typeface="Consolas" panose="020B0609020204030204" pitchFamily="49" charset="0"/>
              </a:rPr>
              <a:t>:  3         S: (3, 2)       I: 3 = (1, 1)   ==&gt; (2, 1)      不安全！</a:t>
            </a:r>
          </a:p>
          <a:p>
            <a:r>
              <a:rPr lang="en-US" altLang="zh-CN" sz="1800">
                <a:latin typeface="Consolas" panose="020B0609020204030204" pitchFamily="49" charset="0"/>
              </a:rPr>
              <a:t>K</a:t>
            </a:r>
            <a:r>
              <a:rPr lang="zh-CN" altLang="en-US" sz="1800">
                <a:latin typeface="Consolas" panose="020B0609020204030204" pitchFamily="49" charset="0"/>
              </a:rPr>
              <a:t>:  3         S: (3, 2)       I: 4 = (0, 1)   ==&gt; (3, 1)      ---&gt;&gt; 渡河操作序列: 3 2 4</a:t>
            </a:r>
          </a:p>
          <a:p>
            <a:endParaRPr lang="zh-CN" altLang="en-US" sz="1800">
              <a:latin typeface="Consolas" panose="020B0609020204030204" pitchFamily="49" charset="0"/>
            </a:endParaRPr>
          </a:p>
          <a:p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</a:rPr>
              <a:t>K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</a:rPr>
              <a:t>:  4         S: (3, 1)       I: 1 = (2, 0)   ==&gt; (5, 1)      不合法！</a:t>
            </a:r>
          </a:p>
          <a:p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</a:rPr>
              <a:t>K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</a:rPr>
              <a:t>:  4         S: (3, 1)       I: 2 = (1, 0)   ==&gt; (4, 1)      不合法！</a:t>
            </a:r>
          </a:p>
          <a:p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</a:rPr>
              <a:t>K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</a:rPr>
              <a:t>:  4         S: (3, 1)       I: 3 = (1, 1)   ==&gt; (4, 2)      不合法！</a:t>
            </a:r>
          </a:p>
          <a:p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</a:rPr>
              <a:t>K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</a:rPr>
              <a:t>:  4         S: (3, 1)       I: 4 = (0, 1)   ==&gt; (3, 2)      重复了！</a:t>
            </a:r>
          </a:p>
          <a:p>
            <a:r>
              <a:rPr lang="en-US" altLang="zh-CN" sz="1800">
                <a:solidFill>
                  <a:srgbClr val="C00000"/>
                </a:solidFill>
                <a:latin typeface="Consolas" panose="020B0609020204030204" pitchFamily="49" charset="0"/>
              </a:rPr>
              <a:t>K</a:t>
            </a:r>
            <a:r>
              <a:rPr lang="zh-CN" altLang="en-US" sz="1800">
                <a:solidFill>
                  <a:srgbClr val="C00000"/>
                </a:solidFill>
                <a:latin typeface="Consolas" panose="020B0609020204030204" pitchFamily="49" charset="0"/>
              </a:rPr>
              <a:t>:  4         S: (3, 1)       I: 5 = (0, 2)   ==&gt; (3, 3)      重复了！</a:t>
            </a:r>
            <a:endParaRPr lang="en-US" altLang="zh-CN" sz="180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endParaRPr lang="en-US" altLang="zh-CN" sz="1800">
              <a:latin typeface="Consolas" panose="020B0609020204030204" pitchFamily="49" charset="0"/>
            </a:endParaRPr>
          </a:p>
          <a:p>
            <a:r>
              <a:rPr lang="en-US" altLang="zh-CN" sz="1800">
                <a:latin typeface="Consolas" panose="020B0609020204030204" pitchFamily="49" charset="0"/>
              </a:rPr>
              <a:t>......</a:t>
            </a:r>
            <a:endParaRPr lang="zh-CN" altLang="en-US" sz="1800">
              <a:latin typeface="Consolas" panose="020B0609020204030204" pitchFamily="49" charset="0"/>
            </a:endParaRPr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33A77EB3-831F-6F05-7514-20C0F51D96D7}"/>
              </a:ext>
            </a:extLst>
          </p:cNvPr>
          <p:cNvSpPr/>
          <p:nvPr/>
        </p:nvSpPr>
        <p:spPr>
          <a:xfrm rot="2462219">
            <a:off x="5144611" y="2926005"/>
            <a:ext cx="2957097" cy="3388546"/>
          </a:xfrm>
          <a:prstGeom prst="arc">
            <a:avLst/>
          </a:prstGeom>
          <a:noFill/>
          <a:ln w="25400" cap="flat">
            <a:solidFill>
              <a:srgbClr val="FF0000"/>
            </a:solidFill>
            <a:prstDash val="dash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09033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72" name="【编程技巧】思考问题的数学模型"/>
          <p:cNvSpPr>
            <a:spLocks noGrp="1"/>
          </p:cNvSpPr>
          <p:nvPr>
            <p:ph type="title"/>
          </p:nvPr>
        </p:nvSpPr>
        <p:spPr>
          <a:xfrm>
            <a:off x="547201" y="354125"/>
            <a:ext cx="7332542" cy="1152045"/>
          </a:xfrm>
          <a:prstGeom prst="rect">
            <a:avLst/>
          </a:prstGeom>
          <a:solidFill>
            <a:schemeClr val="accent1">
              <a:lumOff val="-13575"/>
            </a:schemeClr>
          </a:solidFill>
        </p:spPr>
        <p:txBody>
          <a:bodyPr/>
          <a:lstStyle/>
          <a:p>
            <a:pPr algn="l"/>
            <a:r>
              <a:t>【编程技巧】思考问题的</a:t>
            </a:r>
            <a:r>
              <a:rPr b="1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数学模型</a:t>
            </a:r>
          </a:p>
        </p:txBody>
      </p:sp>
      <p:pic>
        <p:nvPicPr>
          <p:cNvPr id="7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27" y="2559815"/>
            <a:ext cx="10578520" cy="312928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extBox 3"/>
          <p:cNvSpPr txBox="1"/>
          <p:nvPr/>
        </p:nvSpPr>
        <p:spPr>
          <a:xfrm>
            <a:off x="1364827" y="6270384"/>
            <a:ext cx="10821528" cy="2827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just" defTabSz="1300480">
              <a:lnSpc>
                <a:spcPct val="150000"/>
              </a:lnSpc>
              <a:defRPr sz="3000" b="0">
                <a:solidFill>
                  <a:srgbClr val="5E5E5E"/>
                </a:solidFill>
                <a:latin typeface="DFKai-SB"/>
                <a:ea typeface="DFKai-SB"/>
                <a:cs typeface="DFKai-SB"/>
                <a:sym typeface="DFKai-SB"/>
              </a:defRPr>
            </a:pPr>
            <a:r>
              <a:t>对于</a:t>
            </a:r>
            <a:r>
              <a:rPr lang="zh-CN" altLang="en-US"/>
              <a:t>本题要求</a:t>
            </a:r>
            <a:r>
              <a:t>的摆渡过程，</a:t>
            </a:r>
            <a:r>
              <a:rPr lang="zh-CN" altLang="en-US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需要运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算的到底是什么？</a:t>
            </a:r>
          </a:p>
          <a:p>
            <a:pPr algn="just" defTabSz="1300480">
              <a:lnSpc>
                <a:spcPct val="150000"/>
              </a:lnSpc>
              <a:defRPr sz="3000" b="0">
                <a:solidFill>
                  <a:srgbClr val="5E5E5E"/>
                </a:solidFill>
                <a:latin typeface="DFKai-SB"/>
                <a:ea typeface="DFKai-SB"/>
                <a:cs typeface="DFKai-SB"/>
                <a:sym typeface="DFKai-SB"/>
              </a:defRPr>
            </a:pPr>
            <a:r>
              <a:t>或者说，玩游戏过程中的“操作”，对应的数学上的描述是什么？</a:t>
            </a:r>
          </a:p>
          <a:p>
            <a:pPr algn="just" defTabSz="1300480">
              <a:lnSpc>
                <a:spcPct val="150000"/>
              </a:lnSpc>
              <a:defRPr sz="3000" b="0">
                <a:solidFill>
                  <a:srgbClr val="5E5E5E"/>
                </a:solidFill>
                <a:latin typeface="DFKai-SB"/>
                <a:ea typeface="DFKai-SB"/>
                <a:cs typeface="DFKai-SB"/>
                <a:sym typeface="DFKai-SB"/>
              </a:defRPr>
            </a:pPr>
            <a:r>
              <a:t>再或者说：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操作过程</a:t>
            </a:r>
            <a:r>
              <a:rPr lang="zh-CN" altLang="en-US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引发的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改变，用什么数学概念来刻画？</a:t>
            </a:r>
          </a:p>
          <a:p>
            <a:pPr algn="just" defTabSz="1300480">
              <a:lnSpc>
                <a:spcPct val="150000"/>
              </a:lnSpc>
              <a:defRPr sz="3000" b="0">
                <a:solidFill>
                  <a:srgbClr val="5E5E5E"/>
                </a:solidFill>
                <a:latin typeface="DFKai-SB"/>
                <a:ea typeface="DFKai-SB"/>
                <a:cs typeface="DFKai-SB"/>
                <a:sym typeface="DFKai-SB"/>
              </a:defRPr>
            </a:pPr>
            <a:r>
              <a:t>归根结底，问题的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数学模型</a:t>
            </a:r>
            <a:r>
              <a:t>是什么？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D9A4DA-907B-4DBD-BB2C-C9C7F12A9A02}"/>
              </a:ext>
            </a:extLst>
          </p:cNvPr>
          <p:cNvSpPr/>
          <p:nvPr/>
        </p:nvSpPr>
        <p:spPr>
          <a:xfrm>
            <a:off x="1364827" y="7213099"/>
            <a:ext cx="10578520" cy="505326"/>
          </a:xfrm>
          <a:prstGeom prst="rect">
            <a:avLst/>
          </a:prstGeom>
          <a:pattFill prst="wdDn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9DD272-D2A1-44B8-819B-5FDA5C4161FE}"/>
              </a:ext>
            </a:extLst>
          </p:cNvPr>
          <p:cNvSpPr/>
          <p:nvPr/>
        </p:nvSpPr>
        <p:spPr>
          <a:xfrm>
            <a:off x="1364827" y="7856126"/>
            <a:ext cx="10578520" cy="505326"/>
          </a:xfrm>
          <a:prstGeom prst="rect">
            <a:avLst/>
          </a:prstGeom>
          <a:pattFill prst="wdDn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0FFED3-4947-4008-802F-9CF80CF22227}"/>
              </a:ext>
            </a:extLst>
          </p:cNvPr>
          <p:cNvSpPr/>
          <p:nvPr/>
        </p:nvSpPr>
        <p:spPr>
          <a:xfrm>
            <a:off x="1364827" y="8499153"/>
            <a:ext cx="10578520" cy="505326"/>
          </a:xfrm>
          <a:prstGeom prst="rect">
            <a:avLst/>
          </a:prstGeom>
          <a:pattFill prst="wdDn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092A9-8F69-49DB-80FC-77334A73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1" y="354125"/>
            <a:ext cx="7240189" cy="1152045"/>
          </a:xfrm>
        </p:spPr>
        <p:txBody>
          <a:bodyPr/>
          <a:lstStyle/>
          <a:p>
            <a:pPr algn="l"/>
            <a:r>
              <a:rPr lang="en-US" altLang="zh-CN"/>
              <a:t>【</a:t>
            </a:r>
            <a:r>
              <a:rPr lang="zh-CN" altLang="en-US"/>
              <a:t>重构</a:t>
            </a:r>
            <a:r>
              <a:rPr lang="en-US" altLang="zh-CN"/>
              <a:t>】</a:t>
            </a:r>
            <a:r>
              <a:rPr lang="zh-CN" altLang="en-US"/>
              <a:t>调整转移过程的输出格式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534FFD-5917-4ADB-92CF-3BB04035C078}"/>
              </a:ext>
            </a:extLst>
          </p:cNvPr>
          <p:cNvSpPr/>
          <p:nvPr/>
        </p:nvSpPr>
        <p:spPr>
          <a:xfrm>
            <a:off x="2431205" y="2821993"/>
            <a:ext cx="8142390" cy="6679714"/>
          </a:xfrm>
          <a:prstGeom prst="rect">
            <a:avLst/>
          </a:prstGeom>
          <a:ln w="28575">
            <a:solidFill>
              <a:srgbClr val="FFC000"/>
            </a:solidFill>
            <a:prstDash val="dash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 1: _|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|(3,3)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     choice = 3 {1,1}&lt;--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 2: 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|(2,2)_     choice = 2 {1,0}==&gt;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 3: _|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|(3,2)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     choice = 5 {0,2}&lt;--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 4: 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|(3,0)_     choice = 4 {0,1}==&gt;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 5: _|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|(3,1)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     choice = 1 {2,0}&lt;--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 6: 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|(1,1)_     choice = 3 {1,1}==&gt;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 7: _|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|(2,2)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     choice = 1 {2,0}&lt;--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 8: 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|(0,2)_     choice = 4 {0,1}==&gt;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 9: _|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|(0,3)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     choice = 5 {0,2}&lt;--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10: 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|(0,1)_     choice = 2 {1,0}==&gt;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11: _|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|(1,1)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     choice = 3 {1,1}&lt;--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Lucida Console" panose="020B0609040504020204" pitchFamily="49" charset="0"/>
              </a:rPr>
              <a:t>12: </a:t>
            </a:r>
            <a:r>
              <a:rPr lang="en-US" altLang="zh-CN" sz="2400">
                <a:latin typeface="Lucida Console" panose="020B0609040504020204" pitchFamily="49" charset="0"/>
              </a:rPr>
              <a:t>B</a:t>
            </a:r>
            <a:r>
              <a:rPr lang="zh-CN" altLang="en-US" sz="2400">
                <a:latin typeface="Lucida Console" panose="020B0609040504020204" pitchFamily="49" charset="0"/>
              </a:rPr>
              <a:t>|</a:t>
            </a:r>
            <a:r>
              <a:rPr lang="en-US" altLang="zh-CN" sz="2400">
                <a:latin typeface="Lucida Console" panose="020B0609040504020204" pitchFamily="49" charset="0"/>
              </a:rPr>
              <a:t>~~~~</a:t>
            </a:r>
            <a:r>
              <a:rPr lang="zh-CN" altLang="en-US" sz="2400">
                <a:latin typeface="Lucida Console" panose="020B0609040504020204" pitchFamily="49" charset="0"/>
              </a:rPr>
              <a:t>|(0,0)_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4969E6-4D42-4123-AC39-ACB111B28D05}"/>
              </a:ext>
            </a:extLst>
          </p:cNvPr>
          <p:cNvSpPr txBox="1"/>
          <p:nvPr/>
        </p:nvSpPr>
        <p:spPr>
          <a:xfrm>
            <a:off x="547201" y="2039326"/>
            <a:ext cx="4153381" cy="662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如何修改 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display 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函数 ？</a:t>
            </a:r>
          </a:p>
        </p:txBody>
      </p:sp>
      <p:sp>
        <p:nvSpPr>
          <p:cNvPr id="8" name="幻灯片编号">
            <a:extLst>
              <a:ext uri="{FF2B5EF4-FFF2-40B4-BE49-F238E27FC236}">
                <a16:creationId xmlns:a16="http://schemas.microsoft.com/office/drawing/2014/main" id="{EA04F142-3C38-402E-AB49-7D16427A191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87945" y="9176053"/>
            <a:ext cx="478081" cy="460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C6EE85-1727-6A15-80C9-D106D484CAF8}"/>
              </a:ext>
            </a:extLst>
          </p:cNvPr>
          <p:cNvSpPr txBox="1"/>
          <p:nvPr/>
        </p:nvSpPr>
        <p:spPr>
          <a:xfrm>
            <a:off x="940158" y="2821993"/>
            <a:ext cx="1025922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Lucida Console" panose="020B0609040504020204" pitchFamily="49" charset="0"/>
                <a:sym typeface="Helvetica Neue"/>
              </a:rPr>
              <a:t>B</a:t>
            </a:r>
            <a:r>
              <a:rPr kumimoji="0" lang="zh-CN" altLang="en-US" sz="200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Lucida Console" panose="020B0609040504020204" pitchFamily="49" charset="0"/>
                <a:sym typeface="Helvetica Neue"/>
              </a:rPr>
              <a:t>：渡船</a:t>
            </a:r>
            <a:endParaRPr kumimoji="0" lang="en-US" altLang="zh-CN" sz="2000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Lucida Console" panose="020B0609040504020204" pitchFamily="49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>
                <a:solidFill>
                  <a:srgbClr val="00B0F0"/>
                </a:solidFill>
                <a:latin typeface="Lucida Console" panose="020B0609040504020204" pitchFamily="49" charset="0"/>
              </a:rPr>
              <a:t>~</a:t>
            </a:r>
            <a:r>
              <a:rPr lang="zh-CN" altLang="en-US" sz="2000">
                <a:solidFill>
                  <a:srgbClr val="00B0F0"/>
                </a:solidFill>
                <a:latin typeface="Lucida Console" panose="020B0609040504020204" pitchFamily="49" charset="0"/>
              </a:rPr>
              <a:t>：河水</a:t>
            </a:r>
            <a:endParaRPr lang="en-US" altLang="zh-CN" sz="2000">
              <a:solidFill>
                <a:srgbClr val="00B0F0"/>
              </a:solidFill>
              <a:latin typeface="Lucida Console" panose="020B0609040504020204" pitchFamily="49" charset="0"/>
            </a:endParaRPr>
          </a:p>
          <a:p>
            <a:pPr marL="0" marR="0" indent="0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>
                <a:solidFill>
                  <a:srgbClr val="00B0F0"/>
                </a:solidFill>
                <a:latin typeface="Lucida Console" panose="020B0609040504020204" pitchFamily="49" charset="0"/>
              </a:rPr>
              <a:t>|</a:t>
            </a:r>
            <a:r>
              <a:rPr lang="zh-CN" altLang="en-US" sz="2000">
                <a:solidFill>
                  <a:srgbClr val="00B0F0"/>
                </a:solidFill>
                <a:latin typeface="Lucida Console" panose="020B0609040504020204" pitchFamily="49" charset="0"/>
              </a:rPr>
              <a:t>：河岸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Lucida Console" panose="020B0609040504020204" pitchFamily="49" charset="0"/>
              <a:sym typeface="Helvetica Neue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C9695C-98FB-D6C6-89BC-CEF0638C2B90}"/>
              </a:ext>
            </a:extLst>
          </p:cNvPr>
          <p:cNvSpPr txBox="1"/>
          <p:nvPr/>
        </p:nvSpPr>
        <p:spPr>
          <a:xfrm>
            <a:off x="10768437" y="2912577"/>
            <a:ext cx="2000548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Lucida Console" panose="020B0609040504020204" pitchFamily="49" charset="0"/>
                <a:sym typeface="Helvetica Neue"/>
              </a:rPr>
              <a:t>{x, y} : </a:t>
            </a:r>
            <a:r>
              <a:rPr kumimoji="0" lang="zh-CN" altLang="en-US" sz="200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Lucida Console" panose="020B0609040504020204" pitchFamily="49" charset="0"/>
                <a:sym typeface="Helvetica Neue"/>
              </a:rPr>
              <a:t>方案</a:t>
            </a:r>
            <a:endParaRPr kumimoji="0" lang="en-US" altLang="zh-CN" sz="2000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Lucida Console" panose="020B0609040504020204" pitchFamily="49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>
                <a:solidFill>
                  <a:srgbClr val="00B0F0"/>
                </a:solidFill>
                <a:latin typeface="Lucida Console" panose="020B0609040504020204" pitchFamily="49" charset="0"/>
              </a:rPr>
              <a:t>&lt;--,==&gt;: </a:t>
            </a:r>
            <a:r>
              <a:rPr lang="zh-CN" altLang="en-US" sz="2000">
                <a:solidFill>
                  <a:srgbClr val="00B0F0"/>
                </a:solidFill>
                <a:latin typeface="Lucida Console" panose="020B0609040504020204" pitchFamily="49" charset="0"/>
              </a:rPr>
              <a:t>方向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Lucida Console" panose="020B0609040504020204" pitchFamily="49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8540734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262" name="【任务11.2】人鬼渡河2.0"/>
          <p:cNvSpPr>
            <a:spLocks noGrp="1"/>
          </p:cNvSpPr>
          <p:nvPr>
            <p:ph type="title"/>
          </p:nvPr>
        </p:nvSpPr>
        <p:spPr>
          <a:xfrm>
            <a:off x="547201" y="354125"/>
            <a:ext cx="5630962" cy="1152045"/>
          </a:xfrm>
          <a:prstGeom prst="rect">
            <a:avLst/>
          </a:prstGeom>
        </p:spPr>
        <p:txBody>
          <a:bodyPr/>
          <a:lstStyle/>
          <a:p>
            <a:pPr algn="l"/>
            <a:r>
              <a:t>【任务1</a:t>
            </a:r>
            <a:r>
              <a:rPr lang="en-US"/>
              <a:t>2</a:t>
            </a:r>
            <a:r>
              <a:t>.2】人鬼渡河2.0</a:t>
            </a:r>
          </a:p>
        </p:txBody>
      </p:sp>
      <p:sp>
        <p:nvSpPr>
          <p:cNvPr id="263" name="目标：将东岸的3人3鬼通过一只小船安全转移到西岸，希望摆渡次数尽可能少。…"/>
          <p:cNvSpPr txBox="1"/>
          <p:nvPr/>
        </p:nvSpPr>
        <p:spPr>
          <a:xfrm>
            <a:off x="437427" y="2688435"/>
            <a:ext cx="12600128" cy="4376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600"/>
              </a:spcBef>
              <a:defRPr>
                <a:solidFill>
                  <a:srgbClr val="929292"/>
                </a:solidFill>
              </a:defRPr>
            </a:pPr>
            <a:r>
              <a:t>目标：将东岸的3人3鬼通过一只小船安全转移到西岸，希望摆渡次数尽可能少。</a:t>
            </a:r>
          </a:p>
          <a:p>
            <a:pPr>
              <a:spcBef>
                <a:spcPts val="600"/>
              </a:spcBef>
              <a:defRPr>
                <a:solidFill>
                  <a:srgbClr val="929292"/>
                </a:solidFill>
              </a:defRPr>
            </a:pPr>
            <a:r>
              <a:t>条件：</a:t>
            </a:r>
          </a:p>
          <a:p>
            <a:pPr marL="388937" indent="-388937">
              <a:spcBef>
                <a:spcPts val="600"/>
              </a:spcBef>
              <a:buSzPct val="145000"/>
              <a:buChar char="•"/>
              <a:defRPr>
                <a:solidFill>
                  <a:srgbClr val="929292"/>
                </a:solidFill>
              </a:defRPr>
            </a:pPr>
            <a:r>
              <a:t>船的容量有限，一次最多只能坐2人（或2鬼或1人1鬼）。</a:t>
            </a:r>
          </a:p>
          <a:p>
            <a:pPr marL="388937" indent="-388937">
              <a:spcBef>
                <a:spcPts val="600"/>
              </a:spcBef>
              <a:buSzPct val="145000"/>
              <a:buChar char="•"/>
              <a:defRPr>
                <a:solidFill>
                  <a:srgbClr val="929292"/>
                </a:solidFill>
              </a:defRPr>
            </a:pPr>
            <a:r>
              <a:t>无论是在河的东岸还是在河的西岸，一旦鬼数多于人数，则人被鬼扔到河中。</a:t>
            </a:r>
          </a:p>
          <a:p>
            <a:pPr marL="388937" indent="-388937">
              <a:spcBef>
                <a:spcPts val="600"/>
              </a:spcBef>
              <a:buSzPct val="145000"/>
              <a:buChar char="•"/>
              <a:defRPr>
                <a:solidFill>
                  <a:srgbClr val="929292"/>
                </a:solidFill>
              </a:defRPr>
            </a:pPr>
            <a:r>
              <a:t>怎样渡河的大权掌握在人的手中。</a:t>
            </a:r>
          </a:p>
          <a:p>
            <a:pPr>
              <a:spcBef>
                <a:spcPts val="600"/>
              </a:spcBef>
              <a:defRPr sz="3200"/>
            </a:pPr>
            <a:r>
              <a:t>任务：编写程序，求出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所有的</a:t>
            </a:r>
            <a:r>
              <a:t>渡河方案，要求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没有多余的重复步骤</a:t>
            </a:r>
            <a:r>
              <a:t>。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272" name="解题思路：视渡河操作为特殊的“跳马”"/>
          <p:cNvSpPr>
            <a:spLocks noGrp="1"/>
          </p:cNvSpPr>
          <p:nvPr>
            <p:ph type="title"/>
          </p:nvPr>
        </p:nvSpPr>
        <p:spPr>
          <a:xfrm>
            <a:off x="547201" y="354125"/>
            <a:ext cx="9879500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t>解题思路：视渡河操作为特殊的“</a:t>
            </a:r>
            <a:r>
              <a:rPr b="1">
                <a:solidFill>
                  <a:srgbClr val="FFFF00"/>
                </a:solidFill>
              </a:rPr>
              <a:t>跳马</a:t>
            </a:r>
            <a:r>
              <a:t>”</a:t>
            </a:r>
            <a:r>
              <a:rPr lang="zh-CN" altLang="en-US"/>
              <a:t>（递归）</a:t>
            </a:r>
            <a:endParaRPr/>
          </a:p>
        </p:txBody>
      </p:sp>
      <p:sp>
        <p:nvSpPr>
          <p:cNvPr id="273" name="视某一时刻东岸的（人，鬼）数对，是状态空间中的坐标点！…"/>
          <p:cNvSpPr txBox="1"/>
          <p:nvPr/>
        </p:nvSpPr>
        <p:spPr>
          <a:xfrm>
            <a:off x="547965" y="2541382"/>
            <a:ext cx="10490051" cy="441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50000"/>
              </a:lnSpc>
              <a:defRPr sz="3000"/>
            </a:pPr>
            <a:r>
              <a:t>视某一时刻东岸的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（人，鬼）</a:t>
            </a:r>
            <a:r>
              <a:t>数对，是状态空间中的坐标点！</a:t>
            </a:r>
          </a:p>
          <a:p>
            <a:pPr>
              <a:lnSpc>
                <a:spcPct val="150000"/>
              </a:lnSpc>
              <a:defRPr sz="3000"/>
            </a:pPr>
            <a:r>
              <a:t>于是：</a:t>
            </a:r>
          </a:p>
          <a:p>
            <a:pPr marL="388937" indent="-388937">
              <a:lnSpc>
                <a:spcPct val="150000"/>
              </a:lnSpc>
              <a:buSzPct val="145000"/>
              <a:buChar char="•"/>
              <a:defRPr sz="2600"/>
            </a:pPr>
            <a:r>
              <a:t>任务转换为从起点状态（3，3）“</a:t>
            </a:r>
            <a:r>
              <a:rPr>
                <a:solidFill>
                  <a:srgbClr val="FF0000"/>
                </a:solidFill>
              </a:rPr>
              <a:t>跳</a:t>
            </a:r>
            <a:r>
              <a:t>”到终点状态（0，0）</a:t>
            </a:r>
          </a:p>
          <a:p>
            <a:pPr marL="388937" indent="-388937">
              <a:lnSpc>
                <a:spcPct val="150000"/>
              </a:lnSpc>
              <a:buSzPct val="145000"/>
              <a:buChar char="•"/>
              <a:defRPr sz="2600"/>
            </a:pPr>
            <a:r>
              <a:t>坐标变化操作规则按照题目关于</a:t>
            </a:r>
            <a:r>
              <a:rPr>
                <a:solidFill>
                  <a:srgbClr val="FF0000"/>
                </a:solidFill>
              </a:rPr>
              <a:t>安全性</a:t>
            </a:r>
            <a:r>
              <a:t>的要求，可得</a:t>
            </a:r>
          </a:p>
          <a:p>
            <a:pPr>
              <a:lnSpc>
                <a:spcPct val="150000"/>
              </a:lnSpc>
              <a:defRPr sz="2600"/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dxy[] = {{1,</a:t>
            </a:r>
            <a:r>
              <a:rPr lang="en-US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}, {0,1}, {</a:t>
            </a:r>
            <a:r>
              <a:rPr lang="en-US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lang="en-US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}, {</a:t>
            </a:r>
            <a:r>
              <a:rPr lang="en-US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,0}, {0,2}};</a:t>
            </a:r>
          </a:p>
          <a:p>
            <a:pPr marL="388937" indent="-388937">
              <a:lnSpc>
                <a:spcPct val="150000"/>
              </a:lnSpc>
              <a:buSzPct val="145000"/>
              <a:buChar char="•"/>
              <a:defRPr sz="2600"/>
            </a:pPr>
            <a:r>
              <a:t>对每一个状态，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枚举尝试</a:t>
            </a:r>
            <a:r>
              <a:t>所有可能的决策</a:t>
            </a:r>
          </a:p>
          <a:p>
            <a:pPr marL="388937" indent="-388937">
              <a:lnSpc>
                <a:spcPct val="150000"/>
              </a:lnSpc>
              <a:buSzPct val="145000"/>
              <a:buChar char="•"/>
              <a:defRPr sz="2600"/>
            </a:pPr>
            <a:r>
              <a:t>若当前状态与终点状态一致，则输出此方案 </a:t>
            </a:r>
          </a:p>
        </p:txBody>
      </p:sp>
      <p:sp>
        <p:nvSpPr>
          <p:cNvPr id="274" name="使用枚举+递归来解决"/>
          <p:cNvSpPr txBox="1"/>
          <p:nvPr/>
        </p:nvSpPr>
        <p:spPr>
          <a:xfrm>
            <a:off x="5011560" y="8067416"/>
            <a:ext cx="3528061" cy="609601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使用枚举+递归来解决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04" y="2743391"/>
            <a:ext cx="5631361" cy="5571069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277" name="解题思路（与或图）"/>
          <p:cNvSpPr>
            <a:spLocks noGrp="1"/>
          </p:cNvSpPr>
          <p:nvPr>
            <p:ph type="title"/>
          </p:nvPr>
        </p:nvSpPr>
        <p:spPr>
          <a:xfrm>
            <a:off x="547201" y="354125"/>
            <a:ext cx="4526969" cy="1152045"/>
          </a:xfrm>
          <a:prstGeom prst="rect">
            <a:avLst/>
          </a:prstGeom>
        </p:spPr>
        <p:txBody>
          <a:bodyPr/>
          <a:lstStyle/>
          <a:p>
            <a:pPr algn="r"/>
            <a:r>
              <a:t>解题思路（与或图）</a:t>
            </a:r>
          </a:p>
        </p:txBody>
      </p:sp>
      <p:pic>
        <p:nvPicPr>
          <p:cNvPr id="27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876" y="2743391"/>
            <a:ext cx="7027406" cy="557106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B36721-605C-42E7-BBF6-ABBBF5E841F3}"/>
              </a:ext>
            </a:extLst>
          </p:cNvPr>
          <p:cNvCxnSpPr/>
          <p:nvPr/>
        </p:nvCxnSpPr>
        <p:spPr>
          <a:xfrm flipV="1">
            <a:off x="3665095" y="5966085"/>
            <a:ext cx="89941" cy="14240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286" name="#include &lt;iostream&gt;…"/>
          <p:cNvSpPr txBox="1"/>
          <p:nvPr/>
        </p:nvSpPr>
        <p:spPr>
          <a:xfrm>
            <a:off x="2281101" y="1699872"/>
            <a:ext cx="8412559" cy="63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78492A"/>
                </a:solidFill>
                <a:latin typeface="Lucida Console" panose="020B0609040504020204" pitchFamily="49" charset="0"/>
              </a:rPr>
              <a:t>#include </a:t>
            </a:r>
            <a:r>
              <a:rPr>
                <a:latin typeface="Lucida Console" panose="020B0609040504020204" pitchFamily="49" charset="0"/>
              </a:rPr>
              <a:t>&lt;iostream&gt;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using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latin typeface="Lucida Console" panose="020B0609040504020204" pitchFamily="49" charset="0"/>
              </a:rPr>
              <a:t>namespace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std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struct</a:t>
            </a:r>
            <a:r>
              <a:rPr>
                <a:latin typeface="Lucida Console" panose="020B0609040504020204" pitchFamily="49" charset="0"/>
              </a:rPr>
              <a:t> position {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x, y; };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// 不同决策对应的状态坐标变化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>
                <a:latin typeface="Lucida Console" panose="020B0609040504020204" pitchFamily="49" charset="0"/>
              </a:rPr>
              <a:t> dxy[] = {{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,</a:t>
            </a:r>
            <a:r>
              <a:rPr lang="en-US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}, 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,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}, {</a:t>
            </a:r>
            <a:r>
              <a:rPr lang="en-US"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latin typeface="Lucida Console" panose="020B0609040504020204" pitchFamily="49" charset="0"/>
              </a:rPr>
              <a:t>,</a:t>
            </a:r>
            <a:r>
              <a:rPr lang="en-US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}, {</a:t>
            </a:r>
            <a:r>
              <a:rPr lang="en-US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,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}, 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,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latin typeface="Lucida Console" panose="020B0609040504020204" pitchFamily="49" charset="0"/>
              </a:rPr>
              <a:t>}};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// 起始状态，结束状态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>
                <a:latin typeface="Lucida Console" panose="020B0609040504020204" pitchFamily="49" charset="0"/>
              </a:rPr>
              <a:t> start_pos = 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>
                <a:latin typeface="Lucida Console" panose="020B0609040504020204" pitchFamily="49" charset="0"/>
              </a:rPr>
              <a:t>}, goal_pos = 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};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// 决策序列的记录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4F818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position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path[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100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];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num; </a:t>
            </a:r>
            <a:r>
              <a:rPr>
                <a:latin typeface="Lucida Console" panose="020B0609040504020204" pitchFamily="49" charset="0"/>
              </a:rPr>
              <a:t>// 总的方案数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/// 记录出现次数，防止重复!!!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int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 pos_cnt[</a:t>
            </a:r>
            <a:r>
              <a:rPr>
                <a:solidFill>
                  <a:srgbClr val="272AD8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2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][</a:t>
            </a:r>
            <a:r>
              <a:rPr>
                <a:solidFill>
                  <a:srgbClr val="272AD8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4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][</a:t>
            </a:r>
            <a:r>
              <a:rPr>
                <a:solidFill>
                  <a:srgbClr val="272AD8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4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] = {{{</a:t>
            </a:r>
            <a:r>
              <a:rPr>
                <a:solidFill>
                  <a:srgbClr val="272AD8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0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}}};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289" name="bool IsEq(position pos1, position pos2) {…"/>
          <p:cNvSpPr txBox="1"/>
          <p:nvPr/>
        </p:nvSpPr>
        <p:spPr>
          <a:xfrm>
            <a:off x="628798" y="497839"/>
            <a:ext cx="11747204" cy="8757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4F818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bool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IsEq(</a:t>
            </a:r>
            <a:r>
              <a:rPr>
                <a:latin typeface="Lucida Console" panose="020B0609040504020204" pitchFamily="49" charset="0"/>
              </a:rPr>
              <a:t>position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pos1, </a:t>
            </a:r>
            <a:r>
              <a:rPr>
                <a:latin typeface="Lucida Console" panose="020B0609040504020204" pitchFamily="49" charset="0"/>
              </a:rPr>
              <a:t>position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pos2) {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>
                <a:latin typeface="Lucida Console" panose="020B0609040504020204" pitchFamily="49" charset="0"/>
              </a:rPr>
              <a:t> (pos1.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>
                <a:latin typeface="Lucida Console" panose="020B0609040504020204" pitchFamily="49" charset="0"/>
              </a:rPr>
              <a:t> == pos2.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>
                <a:latin typeface="Lucida Console" panose="020B0609040504020204" pitchFamily="49" charset="0"/>
              </a:rPr>
              <a:t>) &amp;&amp; (pos1.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>
                <a:latin typeface="Lucida Console" panose="020B0609040504020204" pitchFamily="49" charset="0"/>
              </a:rPr>
              <a:t> == pos2.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>
                <a:latin typeface="Lucida Console" panose="020B0609040504020204" pitchFamily="49" charset="0"/>
              </a:rPr>
              <a:t>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bool</a:t>
            </a:r>
            <a:r>
              <a:rPr>
                <a:latin typeface="Lucida Console" panose="020B0609040504020204" pitchFamily="49" charset="0"/>
              </a:rPr>
              <a:t> IsDone(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>
                <a:latin typeface="Lucida Console" panose="020B0609040504020204" pitchFamily="49" charset="0"/>
              </a:rPr>
              <a:t> pos)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4F818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IsEq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(pos, </a:t>
            </a:r>
            <a:r>
              <a:rPr>
                <a:latin typeface="Lucida Console" panose="020B0609040504020204" pitchFamily="49" charset="0"/>
              </a:rPr>
              <a:t>goal_pos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bool</a:t>
            </a:r>
            <a:r>
              <a:rPr>
                <a:latin typeface="Lucida Console" panose="020B0609040504020204" pitchFamily="49" charset="0"/>
              </a:rPr>
              <a:t> IsValid(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>
                <a:latin typeface="Lucida Console" panose="020B0609040504020204" pitchFamily="49" charset="0"/>
              </a:rPr>
              <a:t> pos,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step)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bool</a:t>
            </a:r>
            <a:r>
              <a:rPr>
                <a:latin typeface="Lucida Console" panose="020B0609040504020204" pitchFamily="49" charset="0"/>
              </a:rPr>
              <a:t> v, s, r;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dir = step %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>
                <a:latin typeface="Lucida Console" panose="020B0609040504020204" pitchFamily="49" charset="0"/>
              </a:rPr>
              <a:t>/// 0: from left to right; 1: from right to left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/// 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1. 合法性检查</a:t>
            </a:r>
            <a:endParaRPr>
              <a:solidFill>
                <a:srgbClr val="000000"/>
              </a:solidFill>
              <a:highlight>
                <a:srgbClr val="FFFF00"/>
              </a:highlight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v = (pos.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>
                <a:latin typeface="Lucida Console" panose="020B0609040504020204" pitchFamily="49" charset="0"/>
              </a:rPr>
              <a:t> &gt;=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) &amp;&amp; (pos.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>
                <a:latin typeface="Lucida Console" panose="020B0609040504020204" pitchFamily="49" charset="0"/>
              </a:rPr>
              <a:t> &lt;=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>
                <a:latin typeface="Lucida Console" panose="020B0609040504020204" pitchFamily="49" charset="0"/>
              </a:rPr>
              <a:t>) &amp;&amp; (pos.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>
                <a:latin typeface="Lucida Console" panose="020B0609040504020204" pitchFamily="49" charset="0"/>
              </a:rPr>
              <a:t> &gt;=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) &amp;&amp; (pos.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>
                <a:latin typeface="Lucida Console" panose="020B0609040504020204" pitchFamily="49" charset="0"/>
              </a:rPr>
              <a:t> &lt;=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>
                <a:latin typeface="Lucida Console" panose="020B0609040504020204" pitchFamily="49" charset="0"/>
              </a:rPr>
              <a:t>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/// 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2. 安全性检查</a:t>
            </a:r>
            <a:endParaRPr>
              <a:solidFill>
                <a:srgbClr val="000000"/>
              </a:solidFill>
              <a:highlight>
                <a:srgbClr val="FFFF00"/>
              </a:highlight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s = (pos.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== 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|| 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==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|| 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==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);  </a:t>
            </a:r>
            <a:r>
              <a:rPr>
                <a:latin typeface="Lucida Console" panose="020B0609040504020204" pitchFamily="49" charset="0"/>
              </a:rPr>
              <a:t>/// 根据游戏规则推导出来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/// 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3. 重复性检查</a:t>
            </a:r>
            <a:endParaRPr>
              <a:solidFill>
                <a:srgbClr val="000000"/>
              </a:solidFill>
              <a:highlight>
                <a:srgbClr val="FFFF00"/>
              </a:highlight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r =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pos_cnt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[dir][pos.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][pos.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] ==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>
                <a:latin typeface="Lucida Console" panose="020B0609040504020204" pitchFamily="49" charset="0"/>
              </a:rPr>
              <a:t>/// 根据算法特点推导出来的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>
                <a:latin typeface="Lucida Console" panose="020B0609040504020204" pitchFamily="49" charset="0"/>
              </a:rPr>
              <a:t> v &amp;&amp; s &amp;&amp; r;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290" name="矩形" descr="矩形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3530" y="7005282"/>
            <a:ext cx="10021846" cy="13546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17149B7-C4B0-3A4A-1DBA-1AD905725981}"/>
              </a:ext>
            </a:extLst>
          </p:cNvPr>
          <p:cNvSpPr/>
          <p:nvPr/>
        </p:nvSpPr>
        <p:spPr>
          <a:xfrm>
            <a:off x="1094154" y="2633785"/>
            <a:ext cx="11192365" cy="1172307"/>
          </a:xfrm>
          <a:prstGeom prst="roundRect">
            <a:avLst>
              <a:gd name="adj" fmla="val 14000"/>
            </a:avLst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7" name="void SetCount(position pos, int step, int cnt) {…"/>
          <p:cNvSpPr txBox="1"/>
          <p:nvPr/>
        </p:nvSpPr>
        <p:spPr>
          <a:xfrm>
            <a:off x="718281" y="407211"/>
            <a:ext cx="11951990" cy="8939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SetCount(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>
                <a:latin typeface="Lucida Console" panose="020B0609040504020204" pitchFamily="49" charset="0"/>
              </a:rPr>
              <a:t> pos,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step,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cnt)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dir = step %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>
                <a:latin typeface="Lucida Console" panose="020B0609040504020204" pitchFamily="49" charset="0"/>
              </a:rPr>
              <a:t>/// 0: from </a:t>
            </a:r>
            <a:r>
              <a:rPr lang="en-US">
                <a:latin typeface="Lucida Console" panose="020B0609040504020204" pitchFamily="49" charset="0"/>
              </a:rPr>
              <a:t>East </a:t>
            </a:r>
            <a:r>
              <a:rPr>
                <a:latin typeface="Lucida Console" panose="020B0609040504020204" pitchFamily="49" charset="0"/>
              </a:rPr>
              <a:t>to </a:t>
            </a:r>
            <a:r>
              <a:rPr lang="en-US">
                <a:latin typeface="Lucida Console" panose="020B0609040504020204" pitchFamily="49" charset="0"/>
              </a:rPr>
              <a:t>West</a:t>
            </a:r>
            <a:r>
              <a:rPr>
                <a:latin typeface="Lucida Console" panose="020B0609040504020204" pitchFamily="49" charset="0"/>
              </a:rPr>
              <a:t>; 1: from </a:t>
            </a:r>
            <a:r>
              <a:rPr lang="en-US">
                <a:latin typeface="Lucida Console" panose="020B0609040504020204" pitchFamily="49" charset="0"/>
              </a:rPr>
              <a:t>West</a:t>
            </a:r>
            <a:r>
              <a:rPr>
                <a:latin typeface="Lucida Console" panose="020B0609040504020204" pitchFamily="49" charset="0"/>
              </a:rPr>
              <a:t> to </a:t>
            </a:r>
            <a:r>
              <a:rPr lang="en-US" altLang="zh-CN">
                <a:latin typeface="Lucida Console" panose="020B0609040504020204" pitchFamily="49" charset="0"/>
              </a:rPr>
              <a:t>East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pos_cnt</a:t>
            </a:r>
            <a:r>
              <a:rPr>
                <a:latin typeface="Lucida Console" panose="020B0609040504020204" pitchFamily="49" charset="0"/>
              </a:rPr>
              <a:t>[dir][pos.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>
                <a:latin typeface="Lucida Console" panose="020B0609040504020204" pitchFamily="49" charset="0"/>
              </a:rPr>
              <a:t>][pos.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>
                <a:latin typeface="Lucida Console" panose="020B0609040504020204" pitchFamily="49" charset="0"/>
              </a:rPr>
              <a:t>] = cnt;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>
                <a:latin typeface="Lucida Console" panose="020B0609040504020204" pitchFamily="49" charset="0"/>
              </a:rPr>
              <a:t> GetNewPos(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>
                <a:latin typeface="Lucida Console" panose="020B0609040504020204" pitchFamily="49" charset="0"/>
              </a:rPr>
              <a:t> pos,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k,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step)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dir = (step %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==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) ? -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: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>
                <a:latin typeface="Lucida Console" panose="020B0609040504020204" pitchFamily="49" charset="0"/>
              </a:rPr>
              <a:t>/// </a:t>
            </a:r>
            <a:r>
              <a:rPr>
                <a:solidFill>
                  <a:srgbClr val="FF0000"/>
                </a:solidFill>
                <a:latin typeface="Lucida Console" panose="020B0609040504020204" pitchFamily="49" charset="0"/>
              </a:rPr>
              <a:t>次序决定方向，方向决定加减 !!!</a:t>
            </a:r>
            <a:endParaRPr>
              <a:solidFill>
                <a:srgbClr val="FF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/// 通过引入方向变量，使下面的新坐标计算公式成为通用的，对两个方向均适用【代数思维】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4F8187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position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 next_pos = {pos.</a:t>
            </a:r>
            <a:r>
              <a:rPr>
                <a:solidFill>
                  <a:srgbClr val="4F8187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x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 + dir * </a:t>
            </a:r>
            <a:r>
              <a:rPr>
                <a:solidFill>
                  <a:srgbClr val="4F8187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dxy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[k].</a:t>
            </a:r>
            <a:r>
              <a:rPr>
                <a:solidFill>
                  <a:srgbClr val="4F8187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x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, pos.</a:t>
            </a:r>
            <a:r>
              <a:rPr>
                <a:solidFill>
                  <a:srgbClr val="4F8187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y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 + dir * </a:t>
            </a:r>
            <a:r>
              <a:rPr>
                <a:solidFill>
                  <a:srgbClr val="4F8187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dxy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[k].</a:t>
            </a:r>
            <a:r>
              <a:rPr>
                <a:solidFill>
                  <a:srgbClr val="4F8187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y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};</a:t>
            </a:r>
            <a:endParaRPr>
              <a:highlight>
                <a:srgbClr val="FFFF00"/>
              </a:highlight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>
                <a:latin typeface="Lucida Console" panose="020B0609040504020204" pitchFamily="49" charset="0"/>
              </a:rPr>
              <a:t> next_pos;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LogStep(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>
                <a:latin typeface="Lucida Console" panose="020B0609040504020204" pitchFamily="49" charset="0"/>
              </a:rPr>
              <a:t> pos,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step)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path</a:t>
            </a:r>
            <a:r>
              <a:rPr>
                <a:latin typeface="Lucida Console" panose="020B0609040504020204" pitchFamily="49" charset="0"/>
              </a:rPr>
              <a:t>[step] = pos;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OutStep(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>
                <a:latin typeface="Lucida Console" panose="020B0609040504020204" pitchFamily="49" charset="0"/>
              </a:rPr>
              <a:t> pos)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D12F1B"/>
                </a:solidFill>
                <a:latin typeface="Lucida Console" panose="020B0609040504020204" pitchFamily="49" charset="0"/>
              </a:rPr>
              <a:t>"("</a:t>
            </a:r>
            <a:r>
              <a:rPr>
                <a:latin typeface="Lucida Console" panose="020B0609040504020204" pitchFamily="49" charset="0"/>
              </a:rPr>
              <a:t> &lt;&lt; 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D12F1B"/>
                </a:solidFill>
                <a:latin typeface="Lucida Console" panose="020B0609040504020204" pitchFamily="49" charset="0"/>
              </a:rPr>
              <a:t>", "</a:t>
            </a:r>
            <a:r>
              <a:rPr>
                <a:latin typeface="Lucida Console" panose="020B0609040504020204" pitchFamily="49" charset="0"/>
              </a:rPr>
              <a:t>&lt;&lt; 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D12F1B"/>
                </a:solidFill>
                <a:latin typeface="Lucida Console" panose="020B0609040504020204" pitchFamily="49" charset="0"/>
              </a:rPr>
              <a:t>") "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OutAll(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step)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i=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 i&lt;=step; i++)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OutStep</a:t>
            </a:r>
            <a:r>
              <a:rPr>
                <a:latin typeface="Lucida Console" panose="020B0609040504020204" pitchFamily="49" charset="0"/>
              </a:rPr>
              <a:t>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path</a:t>
            </a:r>
            <a:r>
              <a:rPr>
                <a:latin typeface="Lucida Console" panose="020B0609040504020204" pitchFamily="49" charset="0"/>
              </a:rPr>
              <a:t>[i]);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3E1E81"/>
                </a:solidFill>
                <a:latin typeface="Lucida Console" panose="020B0609040504020204" pitchFamily="49" charset="0"/>
              </a:rPr>
              <a:t>endl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665BF0-6E30-4C58-010D-D78099EAC24A}"/>
              </a:ext>
            </a:extLst>
          </p:cNvPr>
          <p:cNvSpPr txBox="1"/>
          <p:nvPr/>
        </p:nvSpPr>
        <p:spPr>
          <a:xfrm>
            <a:off x="8280794" y="4018234"/>
            <a:ext cx="4059788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/>
              <a:t>需要深入思考上述思维方法，掌握通过引入变量来将不同的情形统一在一个框架（公式、操作</a:t>
            </a:r>
            <a:r>
              <a:rPr lang="en-US" altLang="zh-CN" sz="2000"/>
              <a:t>…</a:t>
            </a:r>
            <a:r>
              <a:rPr lang="zh-CN" altLang="en-US" sz="2000"/>
              <a:t>）之中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BCC792-299C-B3BF-17B3-984BA470B9F1}"/>
              </a:ext>
            </a:extLst>
          </p:cNvPr>
          <p:cNvSpPr txBox="1"/>
          <p:nvPr/>
        </p:nvSpPr>
        <p:spPr>
          <a:xfrm>
            <a:off x="8720509" y="5353677"/>
            <a:ext cx="3180358" cy="5027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求同（语句）存异（变量）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310" name="void Jump(position pos, int step) {…"/>
          <p:cNvSpPr txBox="1"/>
          <p:nvPr/>
        </p:nvSpPr>
        <p:spPr>
          <a:xfrm>
            <a:off x="478513" y="1426938"/>
            <a:ext cx="10772180" cy="766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tabLst>
                <a:tab pos="406400" algn="l"/>
              </a:tabLst>
              <a:defRPr sz="2000">
                <a:solidFill>
                  <a:srgbClr val="4F818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Jump(</a:t>
            </a:r>
            <a:r>
              <a:rPr>
                <a:latin typeface="Lucida Console" panose="020B0609040504020204" pitchFamily="49" charset="0"/>
              </a:rPr>
              <a:t>position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pos,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step) {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IsDone</a:t>
            </a:r>
            <a:r>
              <a:rPr>
                <a:latin typeface="Lucida Console" panose="020B0609040504020204" pitchFamily="49" charset="0"/>
              </a:rPr>
              <a:t>(pos)) { 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是否到达目标？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num</a:t>
            </a:r>
            <a:r>
              <a:rPr>
                <a:latin typeface="Lucida Console" panose="020B0609040504020204" pitchFamily="49" charset="0"/>
              </a:rPr>
              <a:t>++;         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方案数加1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num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D12F1B"/>
                </a:solidFill>
                <a:latin typeface="Lucida Console" panose="020B0609040504020204" pitchFamily="49" charset="0"/>
              </a:rPr>
              <a:t>": "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OutAll</a:t>
            </a:r>
            <a:r>
              <a:rPr>
                <a:latin typeface="Lucida Console" panose="020B0609040504020204" pitchFamily="49" charset="0"/>
              </a:rPr>
              <a:t>(step);  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输出方案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 遍历N种方案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k=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 k&lt;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dxy</a:t>
            </a:r>
            <a:r>
              <a:rPr>
                <a:latin typeface="Lucida Console" panose="020B0609040504020204" pitchFamily="49" charset="0"/>
              </a:rPr>
              <a:t>)/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dxy</a:t>
            </a:r>
            <a:r>
              <a:rPr>
                <a:latin typeface="Lucida Console" panose="020B0609040504020204" pitchFamily="49" charset="0"/>
              </a:rPr>
              <a:t>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]); k++)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>
                <a:latin typeface="Lucida Console" panose="020B0609040504020204" pitchFamily="49" charset="0"/>
              </a:rPr>
              <a:t> next_pos =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GetNewPos</a:t>
            </a:r>
            <a:r>
              <a:rPr>
                <a:latin typeface="Lucida Console" panose="020B0609040504020204" pitchFamily="49" charset="0"/>
              </a:rPr>
              <a:t>(pos, k, step);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(!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IsValid</a:t>
            </a:r>
            <a:r>
              <a:rPr>
                <a:latin typeface="Lucida Console" panose="020B0609040504020204" pitchFamily="49" charset="0"/>
              </a:rPr>
              <a:t>(next_pos, step+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))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continue</a:t>
            </a:r>
            <a:r>
              <a:rPr>
                <a:latin typeface="Lucida Console" panose="020B0609040504020204" pitchFamily="49" charset="0"/>
              </a:rPr>
              <a:t>;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next_pos是否可行？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SetCount</a:t>
            </a:r>
            <a:r>
              <a:rPr>
                <a:latin typeface="Lucida Console" panose="020B0609040504020204" pitchFamily="49" charset="0"/>
              </a:rPr>
              <a:t>(next_pos, step+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);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设置次数!!!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LogStep</a:t>
            </a:r>
            <a:r>
              <a:rPr>
                <a:latin typeface="Lucida Console" panose="020B0609040504020204" pitchFamily="49" charset="0"/>
              </a:rPr>
              <a:t>(next_pos, step+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); </a:t>
            </a:r>
            <a:r>
              <a:rPr lang="en-US" altLang="zh-CN"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记录方案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Jump</a:t>
            </a:r>
            <a:r>
              <a:rPr>
                <a:latin typeface="Lucida Console" panose="020B0609040504020204" pitchFamily="49" charset="0"/>
              </a:rPr>
              <a:t>(next_pos, step+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); </a:t>
            </a:r>
            <a:r>
              <a:rPr lang="en-US" altLang="zh-CN">
                <a:latin typeface="Lucida Console" panose="020B0609040504020204" pitchFamily="49" charset="0"/>
              </a:rPr>
              <a:t>      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走下一步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31595D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SetCount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(next_pos, step+</a:t>
            </a:r>
            <a:r>
              <a:rPr>
                <a:solidFill>
                  <a:srgbClr val="272AD8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1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0</a:t>
            </a:r>
            <a:r>
              <a:rPr>
                <a:highlight>
                  <a:srgbClr val="FFFF00"/>
                </a:highlight>
                <a:latin typeface="Lucida Console" panose="020B0609040504020204" pitchFamily="49" charset="0"/>
              </a:rPr>
              <a:t>); </a:t>
            </a:r>
            <a:r>
              <a:rPr>
                <a:solidFill>
                  <a:srgbClr val="00840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// 清除次数!!!（回溯）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31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182" y="174412"/>
            <a:ext cx="5547822" cy="4398109"/>
          </a:xfrm>
          <a:prstGeom prst="rect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314" name="int main() {…"/>
          <p:cNvSpPr txBox="1"/>
          <p:nvPr/>
        </p:nvSpPr>
        <p:spPr>
          <a:xfrm>
            <a:off x="2234468" y="908133"/>
            <a:ext cx="8720336" cy="3076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4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main()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num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>
                <a:latin typeface="Lucida Console" panose="020B0609040504020204" pitchFamily="49" charset="0"/>
              </a:rPr>
              <a:t>// 初始方案数置0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0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SetCount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start_pos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); </a:t>
            </a:r>
            <a:r>
              <a:rPr>
                <a:latin typeface="Lucida Console" panose="020B0609040504020204" pitchFamily="49" charset="0"/>
              </a:rPr>
              <a:t>//</a:t>
            </a:r>
            <a:r>
              <a:rPr lang="en-US">
                <a:latin typeface="Lucida Console" panose="020B0609040504020204" pitchFamily="49" charset="0"/>
              </a:rPr>
              <a:t> </a:t>
            </a:r>
            <a:r>
              <a:rPr lang="zh-CN" altLang="en-US">
                <a:latin typeface="Lucida Console" panose="020B0609040504020204" pitchFamily="49" charset="0"/>
              </a:rPr>
              <a:t>起点，</a:t>
            </a:r>
            <a:r>
              <a:rPr>
                <a:latin typeface="Lucida Console" panose="020B0609040504020204" pitchFamily="49" charset="0"/>
              </a:rPr>
              <a:t>第0步</a:t>
            </a:r>
            <a:r>
              <a:rPr lang="zh-CN" altLang="en-US">
                <a:latin typeface="Lucida Console" panose="020B0609040504020204" pitchFamily="49" charset="0"/>
              </a:rPr>
              <a:t>，第</a:t>
            </a:r>
            <a:r>
              <a:rPr lang="en-US" altLang="zh-CN">
                <a:latin typeface="Lucida Console" panose="020B0609040504020204" pitchFamily="49" charset="0"/>
              </a:rPr>
              <a:t>1</a:t>
            </a:r>
            <a:r>
              <a:rPr lang="zh-CN" altLang="en-US">
                <a:latin typeface="Lucida Console" panose="020B0609040504020204" pitchFamily="49" charset="0"/>
              </a:rPr>
              <a:t>次（到达）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000">
                <a:solidFill>
                  <a:srgbClr val="4F818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LogStep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>
                <a:latin typeface="Lucida Console" panose="020B0609040504020204" pitchFamily="49" charset="0"/>
              </a:rPr>
              <a:t>start_pos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); </a:t>
            </a:r>
            <a:r>
              <a:rPr lang="en-US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记录起点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000">
                <a:solidFill>
                  <a:srgbClr val="4F818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Jump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>
                <a:latin typeface="Lucida Console" panose="020B0609040504020204" pitchFamily="49" charset="0"/>
              </a:rPr>
              <a:t>start_pos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); </a:t>
            </a:r>
            <a:r>
              <a:rPr lang="en-US">
                <a:solidFill>
                  <a:srgbClr val="000000"/>
                </a:solidFill>
                <a:latin typeface="Lucida Console" panose="020B0609040504020204" pitchFamily="49" charset="0"/>
              </a:rPr>
              <a:t>      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</a:t>
            </a:r>
            <a:r>
              <a:rPr lang="zh-CN" altLang="en-US">
                <a:solidFill>
                  <a:srgbClr val="008400"/>
                </a:solidFill>
                <a:latin typeface="Lucida Console" panose="020B0609040504020204" pitchFamily="49" charset="0"/>
              </a:rPr>
              <a:t>从起点出发，走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第</a:t>
            </a:r>
            <a:r>
              <a:rPr lang="en-US">
                <a:solidFill>
                  <a:srgbClr val="008400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步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0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04380A6-F2E1-4C04-949F-5D8B3B55A563}"/>
              </a:ext>
            </a:extLst>
          </p:cNvPr>
          <p:cNvSpPr/>
          <p:nvPr/>
        </p:nvSpPr>
        <p:spPr>
          <a:xfrm>
            <a:off x="2067013" y="5974767"/>
            <a:ext cx="938515" cy="1502078"/>
          </a:xfrm>
          <a:prstGeom prst="roundRect">
            <a:avLst>
              <a:gd name="adj" fmla="val 7218"/>
            </a:avLst>
          </a:prstGeom>
          <a:noFill/>
          <a:ln w="571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A36FF53-1633-4A48-A4F8-491EEAC750A0}"/>
              </a:ext>
            </a:extLst>
          </p:cNvPr>
          <p:cNvSpPr/>
          <p:nvPr/>
        </p:nvSpPr>
        <p:spPr>
          <a:xfrm>
            <a:off x="10011473" y="6014691"/>
            <a:ext cx="863891" cy="1502078"/>
          </a:xfrm>
          <a:prstGeom prst="roundRect">
            <a:avLst>
              <a:gd name="adj" fmla="val 7218"/>
            </a:avLst>
          </a:prstGeom>
          <a:noFill/>
          <a:ln w="571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93C0E0-A34C-4D29-8AF1-07223C5ED43D}"/>
              </a:ext>
            </a:extLst>
          </p:cNvPr>
          <p:cNvSpPr txBox="1"/>
          <p:nvPr/>
        </p:nvSpPr>
        <p:spPr>
          <a:xfrm>
            <a:off x="806137" y="5974767"/>
            <a:ext cx="11752289" cy="1502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>
                <a:latin typeface="Consolas" panose="020B0609020204030204" pitchFamily="49" charset="0"/>
              </a:rPr>
              <a:t>1: (3, 3) (2, 2) (3, 2) (3, 0) (3, 1) (1, 1) (2, 2) (0, 2) (0, 3) (0, 1) (0, 2) (0, 0) </a:t>
            </a:r>
          </a:p>
          <a:p>
            <a:r>
              <a:rPr lang="zh-CN" altLang="en-US" sz="1800">
                <a:latin typeface="Consolas" panose="020B0609020204030204" pitchFamily="49" charset="0"/>
              </a:rPr>
              <a:t>2: (3, 3) (2, 2) (3, 2) (3, 0) (3, 1) (1, 1) (2, 2) (0, 2) (0, 3) (0, 1) (1, 1) (0, 0) </a:t>
            </a:r>
          </a:p>
          <a:p>
            <a:r>
              <a:rPr lang="zh-CN" altLang="en-US" sz="1800">
                <a:latin typeface="Consolas" panose="020B0609020204030204" pitchFamily="49" charset="0"/>
              </a:rPr>
              <a:t>3: (3, 3) (3, 1) (3, 2) (3, 0) (3, 1) (1, 1) (2, 2) (0, 2) (0, 3) (0, 1) (0, 2) (0, 0) </a:t>
            </a:r>
          </a:p>
          <a:p>
            <a:r>
              <a:rPr lang="zh-CN" altLang="en-US" sz="1800">
                <a:latin typeface="Consolas" panose="020B0609020204030204" pitchFamily="49" charset="0"/>
              </a:rPr>
              <a:t>4: (3, 3) (3, 1) (3, 2) (3, 0) (3, 1) (1, 1) (2, 2) (0, 2) (0, 3) (0, 1) (1, 1) (0, 0) 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B60FD61-F40C-6D3A-A147-66897114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15" y="6734918"/>
            <a:ext cx="7542226" cy="2964028"/>
          </a:xfrm>
          <a:prstGeom prst="rect">
            <a:avLst/>
          </a:prstGeom>
        </p:spPr>
      </p:pic>
      <p:sp>
        <p:nvSpPr>
          <p:cNvPr id="29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294" name="【编程技巧】备忘录法（标记）防重复"/>
          <p:cNvSpPr>
            <a:spLocks noGrp="1"/>
          </p:cNvSpPr>
          <p:nvPr>
            <p:ph type="title"/>
          </p:nvPr>
        </p:nvSpPr>
        <p:spPr>
          <a:xfrm>
            <a:off x="547201" y="354125"/>
            <a:ext cx="8231040" cy="1152045"/>
          </a:xfrm>
          <a:prstGeom prst="rect">
            <a:avLst/>
          </a:prstGeom>
          <a:solidFill>
            <a:schemeClr val="accent1">
              <a:lumOff val="-13575"/>
            </a:schemeClr>
          </a:solidFill>
        </p:spPr>
        <p:txBody>
          <a:bodyPr/>
          <a:lstStyle/>
          <a:p>
            <a:pPr algn="l"/>
            <a:r>
              <a:t>【编程技巧】</a:t>
            </a:r>
            <a:r>
              <a:rPr b="1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备忘录法（标记）</a:t>
            </a:r>
            <a:r>
              <a:t>防重复</a:t>
            </a:r>
          </a:p>
        </p:txBody>
      </p:sp>
      <p:sp>
        <p:nvSpPr>
          <p:cNvPr id="295" name="/// 记录出现次数，防止重复!!!…"/>
          <p:cNvSpPr txBox="1"/>
          <p:nvPr/>
        </p:nvSpPr>
        <p:spPr>
          <a:xfrm>
            <a:off x="547201" y="2215747"/>
            <a:ext cx="12007473" cy="1099821"/>
          </a:xfrm>
          <a:prstGeom prst="rect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07669">
              <a:lnSpc>
                <a:spcPct val="120000"/>
              </a:lnSpc>
              <a:tabLst>
                <a:tab pos="406400" algn="l"/>
              </a:tabLst>
              <a:defRPr sz="2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/// 记录出现次数，防止重复!!!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pos_cnt[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latin typeface="Lucida Console" panose="020B0609040504020204" pitchFamily="49" charset="0"/>
              </a:rPr>
              <a:t>][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4</a:t>
            </a:r>
            <a:r>
              <a:rPr>
                <a:latin typeface="Lucida Console" panose="020B0609040504020204" pitchFamily="49" charset="0"/>
              </a:rPr>
              <a:t>][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4</a:t>
            </a:r>
            <a:r>
              <a:rPr>
                <a:latin typeface="Lucida Console" panose="020B0609040504020204" pitchFamily="49" charset="0"/>
              </a:rPr>
              <a:t>] = {{{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}}};</a:t>
            </a:r>
          </a:p>
        </p:txBody>
      </p:sp>
      <p:sp>
        <p:nvSpPr>
          <p:cNvPr id="296" name="/// 3. 重复性检查…"/>
          <p:cNvSpPr txBox="1"/>
          <p:nvPr/>
        </p:nvSpPr>
        <p:spPr>
          <a:xfrm>
            <a:off x="517901" y="3583214"/>
            <a:ext cx="12109084" cy="1061701"/>
          </a:xfrm>
          <a:prstGeom prst="rect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20000"/>
              </a:lnSpc>
              <a:tabLst>
                <a:tab pos="406400" algn="l"/>
              </a:tabLst>
              <a:defRPr sz="2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/// 3. 重复性检查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r =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pos_cnt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[dir][pos.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][pos.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] ==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>
                <a:latin typeface="Lucida Console" panose="020B0609040504020204" pitchFamily="49" charset="0"/>
              </a:rPr>
              <a:t>/// 根据算法特点推导出来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35AD24-0BBA-1B3D-2AD6-C0FB35C3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01" y="4947580"/>
            <a:ext cx="12109084" cy="1657252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83106248-126C-B927-3BBC-7345D54B60E2}"/>
              </a:ext>
            </a:extLst>
          </p:cNvPr>
          <p:cNvSpPr/>
          <p:nvPr/>
        </p:nvSpPr>
        <p:spPr>
          <a:xfrm>
            <a:off x="1577661" y="8120130"/>
            <a:ext cx="1223494" cy="437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E7DA11E-6458-D6D1-ABB7-9EE195DFFBD0}"/>
              </a:ext>
            </a:extLst>
          </p:cNvPr>
          <p:cNvSpPr/>
          <p:nvPr/>
        </p:nvSpPr>
        <p:spPr>
          <a:xfrm>
            <a:off x="1577661" y="9034530"/>
            <a:ext cx="1223494" cy="437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7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9" y="2180782"/>
            <a:ext cx="9997442" cy="3129281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extBox 11"/>
          <p:cNvSpPr txBox="1"/>
          <p:nvPr/>
        </p:nvSpPr>
        <p:spPr>
          <a:xfrm>
            <a:off x="4323645" y="2839379"/>
            <a:ext cx="4054349" cy="917449"/>
          </a:xfrm>
          <a:prstGeom prst="rect">
            <a:avLst/>
          </a:prstGeom>
          <a:solidFill>
            <a:srgbClr val="CC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300480">
              <a:lnSpc>
                <a:spcPct val="100000"/>
              </a:lnSpc>
              <a:defRPr sz="44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defRPr>
            </a:lvl1pPr>
          </a:lstStyle>
          <a:p>
            <a:r>
              <a:t>船行方向在变化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C7B3EA3-BF23-4623-BF74-34A92EA4DC68}"/>
              </a:ext>
            </a:extLst>
          </p:cNvPr>
          <p:cNvGrpSpPr/>
          <p:nvPr/>
        </p:nvGrpSpPr>
        <p:grpSpPr>
          <a:xfrm>
            <a:off x="1383708" y="5562837"/>
            <a:ext cx="2867379" cy="3651053"/>
            <a:chOff x="1383708" y="5562837"/>
            <a:chExt cx="2867379" cy="3651053"/>
          </a:xfrm>
        </p:grpSpPr>
        <p:sp>
          <p:nvSpPr>
            <p:cNvPr id="79" name="上箭头 4"/>
            <p:cNvSpPr/>
            <p:nvPr/>
          </p:nvSpPr>
          <p:spPr>
            <a:xfrm>
              <a:off x="2406481" y="5562837"/>
              <a:ext cx="819574" cy="1433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171"/>
                  </a:moveTo>
                  <a:lnTo>
                    <a:pt x="10800" y="0"/>
                  </a:lnTo>
                  <a:lnTo>
                    <a:pt x="21600" y="6171"/>
                  </a:lnTo>
                  <a:lnTo>
                    <a:pt x="16200" y="6171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6171"/>
                  </a:lnTo>
                  <a:close/>
                </a:path>
              </a:pathLst>
            </a:custGeom>
            <a:solidFill>
              <a:srgbClr val="3366FF"/>
            </a:solidFill>
            <a:ln w="12700">
              <a:solidFill>
                <a:srgbClr val="FFFFFF"/>
              </a:solidFill>
            </a:ln>
          </p:spPr>
          <p:txBody>
            <a:bodyPr lIns="65023" tIns="65023" rIns="65023" bIns="65023"/>
            <a:lstStyle/>
            <a:p>
              <a:pPr defTabSz="1300480">
                <a:lnSpc>
                  <a:spcPct val="100000"/>
                </a:lnSpc>
                <a:defRPr sz="2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" name="TextBox 5"/>
            <p:cNvSpPr txBox="1"/>
            <p:nvPr/>
          </p:nvSpPr>
          <p:spPr>
            <a:xfrm>
              <a:off x="1383708" y="7509041"/>
              <a:ext cx="2867379" cy="17048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 algn="ctr" defTabSz="1300480">
                <a:lnSpc>
                  <a:spcPct val="100000"/>
                </a:lnSpc>
                <a:defRPr sz="4400">
                  <a:solidFill>
                    <a:srgbClr val="929292"/>
                  </a:solidFill>
                  <a:latin typeface="DFKai-SB"/>
                  <a:ea typeface="DFKai-SB"/>
                  <a:cs typeface="DFKai-SB"/>
                  <a:sym typeface="DFKai-SB"/>
                </a:defRPr>
              </a:lvl1pPr>
            </a:lstStyle>
            <a:p>
              <a:r>
                <a:t>西岸的数量在变化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3C94D7C-A73D-4BC7-8E1C-43F1F33E5D90}"/>
              </a:ext>
            </a:extLst>
          </p:cNvPr>
          <p:cNvGrpSpPr/>
          <p:nvPr/>
        </p:nvGrpSpPr>
        <p:grpSpPr>
          <a:xfrm>
            <a:off x="8448294" y="5562837"/>
            <a:ext cx="2869637" cy="3651053"/>
            <a:chOff x="8448294" y="5562837"/>
            <a:chExt cx="2869637" cy="3651053"/>
          </a:xfrm>
        </p:grpSpPr>
        <p:sp>
          <p:nvSpPr>
            <p:cNvPr id="81" name="上箭头 6"/>
            <p:cNvSpPr/>
            <p:nvPr/>
          </p:nvSpPr>
          <p:spPr>
            <a:xfrm>
              <a:off x="9473325" y="5562837"/>
              <a:ext cx="819575" cy="1433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171"/>
                  </a:moveTo>
                  <a:lnTo>
                    <a:pt x="10800" y="0"/>
                  </a:lnTo>
                  <a:lnTo>
                    <a:pt x="21600" y="6171"/>
                  </a:lnTo>
                  <a:lnTo>
                    <a:pt x="16200" y="6171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6171"/>
                  </a:lnTo>
                  <a:close/>
                </a:path>
              </a:pathLst>
            </a:custGeom>
            <a:solidFill>
              <a:srgbClr val="3366FF"/>
            </a:solidFill>
            <a:ln w="12700">
              <a:solidFill>
                <a:srgbClr val="FFFFFF"/>
              </a:solidFill>
            </a:ln>
          </p:spPr>
          <p:txBody>
            <a:bodyPr lIns="65023" tIns="65023" rIns="65023" bIns="65023"/>
            <a:lstStyle/>
            <a:p>
              <a:pPr defTabSz="1300480">
                <a:lnSpc>
                  <a:spcPct val="100000"/>
                </a:lnSpc>
                <a:defRPr sz="2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" name="TextBox 7"/>
            <p:cNvSpPr txBox="1"/>
            <p:nvPr/>
          </p:nvSpPr>
          <p:spPr>
            <a:xfrm>
              <a:off x="8448294" y="7509041"/>
              <a:ext cx="2869637" cy="17048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 algn="ctr" defTabSz="1300480">
                <a:lnSpc>
                  <a:spcPct val="100000"/>
                </a:lnSpc>
                <a:defRPr sz="4400">
                  <a:solidFill>
                    <a:srgbClr val="929292"/>
                  </a:solidFill>
                  <a:latin typeface="DFKai-SB"/>
                  <a:ea typeface="DFKai-SB"/>
                  <a:cs typeface="DFKai-SB"/>
                  <a:sym typeface="DFKai-SB"/>
                </a:defRPr>
              </a:lvl1pPr>
            </a:lstStyle>
            <a:p>
              <a:r>
                <a:t>东岸的数量在变化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61070AB-37C2-4AC7-B461-6F5EC87018D5}"/>
              </a:ext>
            </a:extLst>
          </p:cNvPr>
          <p:cNvGrpSpPr/>
          <p:nvPr/>
        </p:nvGrpSpPr>
        <p:grpSpPr>
          <a:xfrm>
            <a:off x="5070658" y="5562837"/>
            <a:ext cx="2867379" cy="3651053"/>
            <a:chOff x="5070658" y="5562837"/>
            <a:chExt cx="2867379" cy="3651053"/>
          </a:xfrm>
        </p:grpSpPr>
        <p:sp>
          <p:nvSpPr>
            <p:cNvPr id="83" name="上箭头 8"/>
            <p:cNvSpPr/>
            <p:nvPr/>
          </p:nvSpPr>
          <p:spPr>
            <a:xfrm>
              <a:off x="6093432" y="5562837"/>
              <a:ext cx="819574" cy="1433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171"/>
                  </a:moveTo>
                  <a:lnTo>
                    <a:pt x="10800" y="0"/>
                  </a:lnTo>
                  <a:lnTo>
                    <a:pt x="21600" y="6171"/>
                  </a:lnTo>
                  <a:lnTo>
                    <a:pt x="16200" y="6171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6171"/>
                  </a:lnTo>
                  <a:close/>
                </a:path>
              </a:pathLst>
            </a:custGeom>
            <a:solidFill>
              <a:srgbClr val="3366FF"/>
            </a:solidFill>
            <a:ln w="12700">
              <a:solidFill>
                <a:srgbClr val="FFFFFF"/>
              </a:solidFill>
            </a:ln>
          </p:spPr>
          <p:txBody>
            <a:bodyPr lIns="65023" tIns="65023" rIns="65023" bIns="65023"/>
            <a:lstStyle/>
            <a:p>
              <a:pPr defTabSz="1300480">
                <a:lnSpc>
                  <a:spcPct val="100000"/>
                </a:lnSpc>
                <a:defRPr sz="24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TextBox 9"/>
            <p:cNvSpPr txBox="1"/>
            <p:nvPr/>
          </p:nvSpPr>
          <p:spPr>
            <a:xfrm>
              <a:off x="5070658" y="7509041"/>
              <a:ext cx="2867379" cy="17048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 algn="ctr" defTabSz="1300480">
                <a:lnSpc>
                  <a:spcPct val="100000"/>
                </a:lnSpc>
                <a:defRPr sz="4400">
                  <a:solidFill>
                    <a:srgbClr val="929292"/>
                  </a:solidFill>
                  <a:latin typeface="DFKai-SB"/>
                  <a:ea typeface="DFKai-SB"/>
                  <a:cs typeface="DFKai-SB"/>
                  <a:sym typeface="DFKai-SB"/>
                </a:defRPr>
              </a:lvl1pPr>
            </a:lstStyle>
            <a:p>
              <a:r>
                <a:t>船中的数量在变化</a:t>
              </a:r>
            </a:p>
          </p:txBody>
        </p:sp>
      </p:grpSp>
      <p:sp>
        <p:nvSpPr>
          <p:cNvPr id="85" name="考察变化的量，寻找可算的量"/>
          <p:cNvSpPr>
            <a:spLocks noGrp="1"/>
          </p:cNvSpPr>
          <p:nvPr>
            <p:ph type="title"/>
          </p:nvPr>
        </p:nvSpPr>
        <p:spPr>
          <a:xfrm>
            <a:off x="547201" y="354125"/>
            <a:ext cx="6760048" cy="1152045"/>
          </a:xfrm>
          <a:prstGeom prst="rect">
            <a:avLst/>
          </a:prstGeom>
        </p:spPr>
        <p:txBody>
          <a:bodyPr/>
          <a:lstStyle/>
          <a:p>
            <a:r>
              <a:t>考察变化的量，寻找可算的量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324" name="解题思路2：将方向纳入状态坐标中"/>
          <p:cNvSpPr>
            <a:spLocks noGrp="1"/>
          </p:cNvSpPr>
          <p:nvPr>
            <p:ph type="title"/>
          </p:nvPr>
        </p:nvSpPr>
        <p:spPr>
          <a:xfrm>
            <a:off x="547201" y="354125"/>
            <a:ext cx="6950879" cy="1152045"/>
          </a:xfrm>
          <a:prstGeom prst="rect">
            <a:avLst/>
          </a:prstGeom>
        </p:spPr>
        <p:txBody>
          <a:bodyPr/>
          <a:lstStyle/>
          <a:p>
            <a:r>
              <a:t>解题思路2：将方向纳入状态中</a:t>
            </a:r>
          </a:p>
        </p:txBody>
      </p:sp>
      <p:sp>
        <p:nvSpPr>
          <p:cNvPr id="325" name="// 维持坐标定义不变…"/>
          <p:cNvSpPr txBox="1"/>
          <p:nvPr/>
        </p:nvSpPr>
        <p:spPr>
          <a:xfrm>
            <a:off x="568911" y="2265861"/>
            <a:ext cx="9957854" cy="5221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// 维持坐标定义不变</a:t>
            </a: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struct</a:t>
            </a:r>
            <a:r>
              <a:rPr>
                <a:latin typeface="Lucida Console" panose="020B0609040504020204" pitchFamily="49" charset="0"/>
              </a:rPr>
              <a:t> position {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x, y; };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>
                <a:latin typeface="Lucida Console" panose="020B0609040504020204" pitchFamily="49" charset="0"/>
              </a:rPr>
              <a:t> dxy[] = {{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,</a:t>
            </a:r>
            <a:r>
              <a:rPr lang="en-US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}, 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,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}, {</a:t>
            </a:r>
            <a:r>
              <a:rPr lang="en-US"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latin typeface="Lucida Console" panose="020B0609040504020204" pitchFamily="49" charset="0"/>
              </a:rPr>
              <a:t>,</a:t>
            </a:r>
            <a:r>
              <a:rPr lang="en-US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}, {</a:t>
            </a:r>
            <a:r>
              <a:rPr lang="en-US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,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}, {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,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>
                <a:latin typeface="Lucida Console" panose="020B0609040504020204" pitchFamily="49" charset="0"/>
              </a:rPr>
              <a:t>}};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// 新增状态结构定义（包含坐标数据成员）</a:t>
            </a:r>
            <a:endParaRPr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struct</a:t>
            </a:r>
            <a:r>
              <a:rPr>
                <a:latin typeface="Lucida Console" panose="020B0609040504020204" pitchFamily="49" charset="0"/>
              </a:rPr>
              <a:t> state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dir;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rgbClr val="4F818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position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pos;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>
                <a:latin typeface="Lucida Console" panose="020B0609040504020204" pitchFamily="49" charset="0"/>
              </a:rPr>
              <a:t> start </a:t>
            </a:r>
            <a:r>
              <a:rPr sz="2400">
                <a:latin typeface="Lucida Console" panose="020B0609040504020204" pitchFamily="49" charset="0"/>
              </a:rPr>
              <a:t>= {-1, {3, 3}}, goal = {1, {0, 0}};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336" name="#include &lt;iostream&gt;…"/>
          <p:cNvSpPr txBox="1"/>
          <p:nvPr/>
        </p:nvSpPr>
        <p:spPr>
          <a:xfrm>
            <a:off x="616176" y="444144"/>
            <a:ext cx="12003286" cy="886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D12F1B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78492A"/>
                </a:solidFill>
                <a:latin typeface="Lucida Console" panose="020B0609040504020204" pitchFamily="49" charset="0"/>
              </a:rPr>
              <a:t>#include </a:t>
            </a:r>
            <a:r>
              <a:rPr sz="2400">
                <a:latin typeface="Lucida Console" panose="020B0609040504020204" pitchFamily="49" charset="0"/>
              </a:rPr>
              <a:t>&lt;iostream&gt;</a:t>
            </a:r>
            <a:endParaRPr sz="2400"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78492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#include </a:t>
            </a:r>
            <a:r>
              <a:rPr sz="2400">
                <a:solidFill>
                  <a:srgbClr val="D12F1B"/>
                </a:solidFill>
                <a:latin typeface="Lucida Console" panose="020B0609040504020204" pitchFamily="49" charset="0"/>
              </a:rPr>
              <a:t>&lt;iomanip&gt;</a:t>
            </a:r>
            <a:endParaRPr sz="2400"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using</a:t>
            </a:r>
            <a:r>
              <a:rPr sz="240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sz="2400">
                <a:latin typeface="Lucida Console" panose="020B0609040504020204" pitchFamily="49" charset="0"/>
              </a:rPr>
              <a:t>namespace</a:t>
            </a:r>
            <a:r>
              <a:rPr sz="240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sz="2400">
                <a:solidFill>
                  <a:srgbClr val="703DAA"/>
                </a:solidFill>
                <a:latin typeface="Lucida Console" panose="020B0609040504020204" pitchFamily="49" charset="0"/>
              </a:rPr>
              <a:t>std</a:t>
            </a:r>
            <a:r>
              <a:rPr sz="240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 sz="2400"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struct</a:t>
            </a:r>
            <a:r>
              <a:rPr sz="2400">
                <a:latin typeface="Lucida Console" panose="020B0609040504020204" pitchFamily="49" charset="0"/>
              </a:rPr>
              <a:t> position {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sz="2400">
                <a:latin typeface="Lucida Console" panose="020B0609040504020204" pitchFamily="49" charset="0"/>
              </a:rPr>
              <a:t> x, y; };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position</a:t>
            </a:r>
            <a:r>
              <a:rPr sz="2400">
                <a:latin typeface="Lucida Console" panose="020B0609040504020204" pitchFamily="49" charset="0"/>
              </a:rPr>
              <a:t> dxy[] = {{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 sz="2400">
                <a:latin typeface="Lucida Console" panose="020B0609040504020204" pitchFamily="49" charset="0"/>
              </a:rPr>
              <a:t>,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sz="2400">
                <a:latin typeface="Lucida Console" panose="020B0609040504020204" pitchFamily="49" charset="0"/>
              </a:rPr>
              <a:t>}, {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sz="2400">
                <a:latin typeface="Lucida Console" panose="020B0609040504020204" pitchFamily="49" charset="0"/>
              </a:rPr>
              <a:t>,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 sz="2400">
                <a:latin typeface="Lucida Console" panose="020B0609040504020204" pitchFamily="49" charset="0"/>
              </a:rPr>
              <a:t>}, {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 sz="2400">
                <a:latin typeface="Lucida Console" panose="020B0609040504020204" pitchFamily="49" charset="0"/>
              </a:rPr>
              <a:t>,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 sz="2400">
                <a:latin typeface="Lucida Console" panose="020B0609040504020204" pitchFamily="49" charset="0"/>
              </a:rPr>
              <a:t>}, {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 sz="2400">
                <a:latin typeface="Lucida Console" panose="020B0609040504020204" pitchFamily="49" charset="0"/>
              </a:rPr>
              <a:t>,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sz="2400">
                <a:latin typeface="Lucida Console" panose="020B0609040504020204" pitchFamily="49" charset="0"/>
              </a:rPr>
              <a:t>}, {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sz="2400">
                <a:latin typeface="Lucida Console" panose="020B0609040504020204" pitchFamily="49" charset="0"/>
              </a:rPr>
              <a:t>,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 sz="2400">
                <a:latin typeface="Lucida Console" panose="020B0609040504020204" pitchFamily="49" charset="0"/>
              </a:rPr>
              <a:t>}};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struct</a:t>
            </a:r>
            <a:r>
              <a:rPr sz="2400">
                <a:latin typeface="Lucida Console" panose="020B0609040504020204" pitchFamily="49" charset="0"/>
              </a:rPr>
              <a:t> state {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sz="2400">
                <a:latin typeface="Lucida Console" panose="020B0609040504020204" pitchFamily="49" charset="0"/>
              </a:rPr>
              <a:t> dir;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4F818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sz="2400">
                <a:latin typeface="Lucida Console" panose="020B0609040504020204" pitchFamily="49" charset="0"/>
              </a:rPr>
              <a:t>position</a:t>
            </a:r>
            <a:r>
              <a:rPr sz="2400">
                <a:solidFill>
                  <a:srgbClr val="000000"/>
                </a:solidFill>
                <a:latin typeface="Lucida Console" panose="020B0609040504020204" pitchFamily="49" charset="0"/>
              </a:rPr>
              <a:t> pos;</a:t>
            </a:r>
            <a:endParaRPr sz="2400"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};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 sz="2400">
                <a:latin typeface="Lucida Console" panose="020B0609040504020204" pitchFamily="49" charset="0"/>
              </a:rPr>
              <a:t> start = {-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 sz="2400">
                <a:latin typeface="Lucida Console" panose="020B0609040504020204" pitchFamily="49" charset="0"/>
              </a:rPr>
              <a:t>, {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 sz="2400">
                <a:latin typeface="Lucida Console" panose="020B0609040504020204" pitchFamily="49" charset="0"/>
              </a:rPr>
              <a:t>, 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 sz="2400">
                <a:latin typeface="Lucida Console" panose="020B0609040504020204" pitchFamily="49" charset="0"/>
              </a:rPr>
              <a:t>}}, goal = {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 sz="2400">
                <a:latin typeface="Lucida Console" panose="020B0609040504020204" pitchFamily="49" charset="0"/>
              </a:rPr>
              <a:t>, {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sz="2400">
                <a:latin typeface="Lucida Console" panose="020B0609040504020204" pitchFamily="49" charset="0"/>
              </a:rPr>
              <a:t>, 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sz="2400">
                <a:latin typeface="Lucida Console" panose="020B0609040504020204" pitchFamily="49" charset="0"/>
              </a:rPr>
              <a:t>}};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 sz="2400">
                <a:latin typeface="Lucida Console" panose="020B0609040504020204" pitchFamily="49" charset="0"/>
              </a:rPr>
              <a:t> path[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100</a:t>
            </a:r>
            <a:r>
              <a:rPr sz="2400">
                <a:latin typeface="Lucida Console" panose="020B0609040504020204" pitchFamily="49" charset="0"/>
              </a:rPr>
              <a:t>];</a:t>
            </a:r>
            <a:r>
              <a:rPr lang="en-US" sz="2400">
                <a:latin typeface="Lucida Console" panose="020B0609040504020204" pitchFamily="49" charset="0"/>
              </a:rPr>
              <a:t>   </a:t>
            </a:r>
            <a:r>
              <a:rPr lang="en-US" sz="2400" b="0">
                <a:solidFill>
                  <a:srgbClr val="00B050"/>
                </a:solidFill>
                <a:latin typeface="Lucida Console" panose="020B0609040504020204" pitchFamily="49" charset="0"/>
              </a:rPr>
              <a:t>// </a:t>
            </a:r>
            <a:r>
              <a:rPr lang="zh-CN" altLang="en-US" sz="2400" b="0">
                <a:solidFill>
                  <a:srgbClr val="00B050"/>
                </a:solidFill>
                <a:latin typeface="Lucida Console" panose="020B0609040504020204" pitchFamily="49" charset="0"/>
              </a:rPr>
              <a:t>需要在多个函数之间共享，故设置为全局变量</a:t>
            </a:r>
            <a:endParaRPr sz="2400" b="0">
              <a:solidFill>
                <a:srgbClr val="00B05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sz="2400">
                <a:latin typeface="Lucida Console" panose="020B0609040504020204" pitchFamily="49" charset="0"/>
              </a:rPr>
              <a:t> num;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bool</a:t>
            </a:r>
            <a:r>
              <a:rPr sz="2400">
                <a:latin typeface="Lucida Console" panose="020B0609040504020204" pitchFamily="49" charset="0"/>
              </a:rPr>
              <a:t> IsEq(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 sz="2400">
                <a:latin typeface="Lucida Console" panose="020B0609040504020204" pitchFamily="49" charset="0"/>
              </a:rPr>
              <a:t> st1, 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 sz="2400">
                <a:latin typeface="Lucida Console" panose="020B0609040504020204" pitchFamily="49" charset="0"/>
              </a:rPr>
              <a:t> st2) {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 sz="2400">
                <a:latin typeface="Lucida Console" panose="020B0609040504020204" pitchFamily="49" charset="0"/>
              </a:rPr>
              <a:t> (st1.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dir</a:t>
            </a:r>
            <a:r>
              <a:rPr sz="2400">
                <a:latin typeface="Lucida Console" panose="020B0609040504020204" pitchFamily="49" charset="0"/>
              </a:rPr>
              <a:t> == st2.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dir</a:t>
            </a:r>
            <a:r>
              <a:rPr sz="2400">
                <a:latin typeface="Lucida Console" panose="020B0609040504020204" pitchFamily="49" charset="0"/>
              </a:rPr>
              <a:t>) &amp;&amp; </a:t>
            </a: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       (st1.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 sz="2400">
                <a:latin typeface="Lucida Console" panose="020B0609040504020204" pitchFamily="49" charset="0"/>
              </a:rPr>
              <a:t> == st2.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 sz="2400">
                <a:latin typeface="Lucida Console" panose="020B0609040504020204" pitchFamily="49" charset="0"/>
              </a:rPr>
              <a:t>) &amp;&amp; (st1.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 sz="2400">
                <a:latin typeface="Lucida Console" panose="020B0609040504020204" pitchFamily="49" charset="0"/>
              </a:rPr>
              <a:t> == st2.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 sz="2400">
                <a:latin typeface="Lucida Console" panose="020B0609040504020204" pitchFamily="49" charset="0"/>
              </a:rPr>
              <a:t>);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}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339" name="bool IsValid(state st, int step) {…"/>
          <p:cNvSpPr txBox="1"/>
          <p:nvPr/>
        </p:nvSpPr>
        <p:spPr>
          <a:xfrm>
            <a:off x="639740" y="477578"/>
            <a:ext cx="12003286" cy="8933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bool</a:t>
            </a:r>
            <a:r>
              <a:rPr sz="2400">
                <a:latin typeface="Lucida Console" panose="020B0609040504020204" pitchFamily="49" charset="0"/>
              </a:rPr>
              <a:t> IsValid(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 sz="2400">
                <a:latin typeface="Lucida Console" panose="020B0609040504020204" pitchFamily="49" charset="0"/>
              </a:rPr>
              <a:t> st,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sz="2400">
                <a:latin typeface="Lucida Console" panose="020B0609040504020204" pitchFamily="49" charset="0"/>
              </a:rPr>
              <a:t> step) {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sz="2400">
                <a:latin typeface="Lucida Console" panose="020B0609040504020204" pitchFamily="49" charset="0"/>
              </a:rPr>
              <a:t>/// 1. 合法性检查</a:t>
            </a:r>
            <a:endParaRPr sz="2400"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 sz="2400">
                <a:latin typeface="Lucida Console" panose="020B0609040504020204" pitchFamily="49" charset="0"/>
              </a:rPr>
              <a:t> (st.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 sz="2400">
                <a:latin typeface="Lucida Console" panose="020B0609040504020204" pitchFamily="49" charset="0"/>
              </a:rPr>
              <a:t> &lt; 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sz="2400">
                <a:latin typeface="Lucida Console" panose="020B0609040504020204" pitchFamily="49" charset="0"/>
              </a:rPr>
              <a:t> || 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 sz="2400">
                <a:latin typeface="Lucida Console" panose="020B0609040504020204" pitchFamily="49" charset="0"/>
              </a:rPr>
              <a:t> &gt; 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 sz="2400">
                <a:latin typeface="Lucida Console" panose="020B0609040504020204" pitchFamily="49" charset="0"/>
              </a:rPr>
              <a:t> || </a:t>
            </a:r>
            <a:endParaRPr lang="en-US" altLang="zh-CN" sz="2400"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sz="2400">
                <a:latin typeface="Lucida Console" panose="020B0609040504020204" pitchFamily="49" charset="0"/>
              </a:rPr>
              <a:t>        </a:t>
            </a:r>
            <a:r>
              <a:rPr sz="2400">
                <a:latin typeface="Lucida Console" panose="020B0609040504020204" pitchFamily="49" charset="0"/>
              </a:rPr>
              <a:t>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 sz="2400">
                <a:latin typeface="Lucida Console" panose="020B0609040504020204" pitchFamily="49" charset="0"/>
              </a:rPr>
              <a:t> &lt; 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sz="2400">
                <a:latin typeface="Lucida Console" panose="020B0609040504020204" pitchFamily="49" charset="0"/>
              </a:rPr>
              <a:t> || 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 sz="2400">
                <a:latin typeface="Lucida Console" panose="020B0609040504020204" pitchFamily="49" charset="0"/>
              </a:rPr>
              <a:t> &gt; 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 sz="2400">
                <a:latin typeface="Lucida Console" panose="020B0609040504020204" pitchFamily="49" charset="0"/>
              </a:rPr>
              <a:t>) </a:t>
            </a: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   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 sz="2400">
                <a:latin typeface="Lucida Console" panose="020B0609040504020204" pitchFamily="49" charset="0"/>
              </a:rPr>
              <a:t>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false</a:t>
            </a:r>
            <a:r>
              <a:rPr sz="2400">
                <a:latin typeface="Lucida Console" panose="020B0609040504020204" pitchFamily="49" charset="0"/>
              </a:rPr>
              <a:t>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sz="2400">
                <a:latin typeface="Lucida Console" panose="020B0609040504020204" pitchFamily="49" charset="0"/>
              </a:rPr>
              <a:t>/// 2. 安全性检查【根据游戏规则推导出来】</a:t>
            </a:r>
            <a:endParaRPr sz="2400"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 sz="2400">
                <a:latin typeface="Lucida Console" panose="020B0609040504020204" pitchFamily="49" charset="0"/>
              </a:rPr>
              <a:t> (st.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 sz="2400">
                <a:latin typeface="Lucida Console" panose="020B0609040504020204" pitchFamily="49" charset="0"/>
              </a:rPr>
              <a:t> != 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sz="2400">
                <a:latin typeface="Lucida Console" panose="020B0609040504020204" pitchFamily="49" charset="0"/>
              </a:rPr>
              <a:t> &amp;&amp; 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 sz="2400">
                <a:latin typeface="Lucida Console" panose="020B0609040504020204" pitchFamily="49" charset="0"/>
              </a:rPr>
              <a:t> != 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3</a:t>
            </a:r>
            <a:r>
              <a:rPr sz="2400">
                <a:latin typeface="Lucida Console" panose="020B0609040504020204" pitchFamily="49" charset="0"/>
              </a:rPr>
              <a:t> &amp;&amp; 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 sz="2400">
                <a:latin typeface="Lucida Console" panose="020B0609040504020204" pitchFamily="49" charset="0"/>
              </a:rPr>
              <a:t> != 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 sz="2400">
                <a:latin typeface="Lucida Console" panose="020B0609040504020204" pitchFamily="49" charset="0"/>
              </a:rPr>
              <a:t>) </a:t>
            </a: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   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 sz="2400">
                <a:latin typeface="Lucida Console" panose="020B0609040504020204" pitchFamily="49" charset="0"/>
              </a:rPr>
              <a:t>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false</a:t>
            </a:r>
            <a:r>
              <a:rPr sz="2400">
                <a:latin typeface="Lucida Console" panose="020B0609040504020204" pitchFamily="49" charset="0"/>
              </a:rPr>
              <a:t>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sz="2400">
                <a:latin typeface="Lucida Console" panose="020B0609040504020204" pitchFamily="49" charset="0"/>
              </a:rPr>
              <a:t>/// 3. 重复性检查</a:t>
            </a:r>
            <a:r>
              <a:rPr lang="en-US" altLang="zh-CN" sz="2400">
                <a:latin typeface="Lucida Console" panose="020B0609040504020204" pitchFamily="49" charset="0"/>
              </a:rPr>
              <a:t>【</a:t>
            </a:r>
            <a:r>
              <a:rPr lang="zh-CN" altLang="en-US" sz="2400">
                <a:latin typeface="Lucida Console" panose="020B0609040504020204" pitchFamily="49" charset="0"/>
              </a:rPr>
              <a:t>查历史记录防重复</a:t>
            </a:r>
            <a:r>
              <a:rPr lang="en-US" altLang="zh-CN" sz="2400">
                <a:latin typeface="Lucida Console" panose="020B0609040504020204" pitchFamily="49" charset="0"/>
              </a:rPr>
              <a:t>】</a:t>
            </a:r>
            <a:endParaRPr sz="2400"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 sz="2400">
                <a:latin typeface="Lucida Console" panose="020B0609040504020204" pitchFamily="49" charset="0"/>
              </a:rPr>
              <a:t> (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sz="2400">
                <a:latin typeface="Lucida Console" panose="020B0609040504020204" pitchFamily="49" charset="0"/>
              </a:rPr>
              <a:t> i=step-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 sz="2400">
                <a:latin typeface="Lucida Console" panose="020B0609040504020204" pitchFamily="49" charset="0"/>
              </a:rPr>
              <a:t>; i&gt;=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sz="2400">
                <a:latin typeface="Lucida Console" panose="020B0609040504020204" pitchFamily="49" charset="0"/>
              </a:rPr>
              <a:t>; i-=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 sz="2400">
                <a:latin typeface="Lucida Console" panose="020B0609040504020204" pitchFamily="49" charset="0"/>
              </a:rPr>
              <a:t>)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   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 sz="2400">
                <a:latin typeface="Lucida Console" panose="020B0609040504020204" pitchFamily="49" charset="0"/>
              </a:rPr>
              <a:t> (</a:t>
            </a:r>
            <a:r>
              <a:rPr sz="2400">
                <a:solidFill>
                  <a:srgbClr val="31595D"/>
                </a:solidFill>
                <a:latin typeface="Lucida Console" panose="020B0609040504020204" pitchFamily="49" charset="0"/>
              </a:rPr>
              <a:t>IsEq</a:t>
            </a:r>
            <a:r>
              <a:rPr sz="2400">
                <a:latin typeface="Lucida Console" panose="020B0609040504020204" pitchFamily="49" charset="0"/>
              </a:rPr>
              <a:t>(st, 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path</a:t>
            </a:r>
            <a:r>
              <a:rPr sz="2400">
                <a:latin typeface="Lucida Console" panose="020B0609040504020204" pitchFamily="49" charset="0"/>
              </a:rPr>
              <a:t>[i])) </a:t>
            </a:r>
            <a:endParaRPr lang="en-US" altLang="zh-CN" sz="2400"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sz="2400">
                <a:solidFill>
                  <a:srgbClr val="BA2DA2"/>
                </a:solidFill>
                <a:latin typeface="Lucida Console" panose="020B0609040504020204" pitchFamily="49" charset="0"/>
              </a:rPr>
              <a:t>           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 sz="2400">
                <a:latin typeface="Lucida Console" panose="020B0609040504020204" pitchFamily="49" charset="0"/>
              </a:rPr>
              <a:t>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false</a:t>
            </a:r>
            <a:r>
              <a:rPr sz="2400">
                <a:latin typeface="Lucida Console" panose="020B0609040504020204" pitchFamily="49" charset="0"/>
              </a:rPr>
              <a:t>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sz="2400">
                <a:latin typeface="Lucida Console" panose="020B0609040504020204" pitchFamily="49" charset="0"/>
              </a:rPr>
              <a:t>return</a:t>
            </a:r>
            <a:r>
              <a:rPr sz="240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sz="2400">
                <a:latin typeface="Lucida Console" panose="020B0609040504020204" pitchFamily="49" charset="0"/>
              </a:rPr>
              <a:t>true</a:t>
            </a:r>
            <a:r>
              <a:rPr sz="240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 sz="2400"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}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 sz="2400">
                <a:latin typeface="Lucida Console" panose="020B0609040504020204" pitchFamily="49" charset="0"/>
              </a:rPr>
              <a:t> GetNewState(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 sz="2400">
                <a:latin typeface="Lucida Console" panose="020B0609040504020204" pitchFamily="49" charset="0"/>
              </a:rPr>
              <a:t> st,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sz="2400">
                <a:latin typeface="Lucida Console" panose="020B0609040504020204" pitchFamily="49" charset="0"/>
              </a:rPr>
              <a:t> k,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sz="2400">
                <a:latin typeface="Lucida Console" panose="020B0609040504020204" pitchFamily="49" charset="0"/>
              </a:rPr>
              <a:t> step) {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 sz="2400">
                <a:latin typeface="Lucida Console" panose="020B0609040504020204" pitchFamily="49" charset="0"/>
              </a:rPr>
              <a:t> next_st = {-st.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dir</a:t>
            </a:r>
            <a:r>
              <a:rPr sz="2400">
                <a:latin typeface="Lucida Console" panose="020B0609040504020204" pitchFamily="49" charset="0"/>
              </a:rPr>
              <a:t>, {st.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 sz="2400">
                <a:latin typeface="Lucida Console" panose="020B0609040504020204" pitchFamily="49" charset="0"/>
              </a:rPr>
              <a:t> + 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dir</a:t>
            </a:r>
            <a:r>
              <a:rPr sz="2400">
                <a:latin typeface="Lucida Console" panose="020B0609040504020204" pitchFamily="49" charset="0"/>
              </a:rPr>
              <a:t> * 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dxy</a:t>
            </a:r>
            <a:r>
              <a:rPr sz="2400">
                <a:latin typeface="Lucida Console" panose="020B0609040504020204" pitchFamily="49" charset="0"/>
              </a:rPr>
              <a:t>[k].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 sz="2400">
                <a:latin typeface="Lucida Console" panose="020B0609040504020204" pitchFamily="49" charset="0"/>
              </a:rPr>
              <a:t>, </a:t>
            </a: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                           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 sz="2400">
                <a:latin typeface="Lucida Console" panose="020B0609040504020204" pitchFamily="49" charset="0"/>
              </a:rPr>
              <a:t> + 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dir</a:t>
            </a:r>
            <a:r>
              <a:rPr sz="2400">
                <a:latin typeface="Lucida Console" panose="020B0609040504020204" pitchFamily="49" charset="0"/>
              </a:rPr>
              <a:t> * 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dxy</a:t>
            </a:r>
            <a:r>
              <a:rPr sz="2400">
                <a:latin typeface="Lucida Console" panose="020B0609040504020204" pitchFamily="49" charset="0"/>
              </a:rPr>
              <a:t>[k].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 sz="2400">
                <a:latin typeface="Lucida Console" panose="020B0609040504020204" pitchFamily="49" charset="0"/>
              </a:rPr>
              <a:t>}};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 sz="2400">
                <a:latin typeface="Lucida Console" panose="020B0609040504020204" pitchFamily="49" charset="0"/>
              </a:rPr>
              <a:t> next_st;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2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}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</p:txBody>
      </p:sp>
      <p:pic>
        <p:nvPicPr>
          <p:cNvPr id="340" name="矩形" descr="矩形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5" y="4025952"/>
            <a:ext cx="6455217" cy="1917648"/>
          </a:xfrm>
          <a:prstGeom prst="rect">
            <a:avLst/>
          </a:prstGeom>
        </p:spPr>
      </p:pic>
      <p:sp>
        <p:nvSpPr>
          <p:cNvPr id="342" name="注意代码的写法"/>
          <p:cNvSpPr txBox="1"/>
          <p:nvPr/>
        </p:nvSpPr>
        <p:spPr>
          <a:xfrm>
            <a:off x="7754402" y="4679975"/>
            <a:ext cx="2603501" cy="609601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注意代码的写法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339" name="bool IsValid(state st, int step) {…"/>
          <p:cNvSpPr txBox="1"/>
          <p:nvPr/>
        </p:nvSpPr>
        <p:spPr>
          <a:xfrm>
            <a:off x="1244550" y="1254815"/>
            <a:ext cx="10515699" cy="7243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sz="2400">
                <a:solidFill>
                  <a:srgbClr val="BA2DA2"/>
                </a:solidFill>
                <a:latin typeface="Lucida Console" panose="020B0609040504020204" pitchFamily="49" charset="0"/>
              </a:rPr>
              <a:t>bool</a:t>
            </a:r>
            <a:r>
              <a:rPr lang="en-US" altLang="zh-CN" sz="2400">
                <a:latin typeface="Lucida Console" panose="020B0609040504020204" pitchFamily="49" charset="0"/>
              </a:rPr>
              <a:t> IsDone(</a:t>
            </a:r>
            <a:r>
              <a:rPr lang="en-US" altLang="zh-CN" sz="2400"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 lang="en-US" altLang="zh-CN" sz="2400">
                <a:latin typeface="Lucida Console" panose="020B0609040504020204" pitchFamily="49" charset="0"/>
              </a:rPr>
              <a:t> st) {</a:t>
            </a:r>
            <a:r>
              <a:rPr lang="en-US" altLang="zh-CN" sz="2400">
                <a:latin typeface="Lucida Console" panose="020B0609040504020204" pitchFamily="49" charset="0"/>
                <a:ea typeface="Helvetica"/>
                <a:cs typeface="Helvetica"/>
                <a:sym typeface="Helvetica"/>
              </a:rPr>
              <a:t>  </a:t>
            </a:r>
            <a:r>
              <a:rPr lang="en-US" altLang="zh-CN" sz="2400">
                <a:latin typeface="Lucida Console" panose="020B0609040504020204" pitchFamily="49" charset="0"/>
              </a:rPr>
              <a:t>return </a:t>
            </a:r>
            <a:r>
              <a:rPr lang="en-US" altLang="zh-CN" sz="2400">
                <a:solidFill>
                  <a:srgbClr val="31595D"/>
                </a:solidFill>
                <a:latin typeface="Lucida Console" panose="020B0609040504020204" pitchFamily="49" charset="0"/>
              </a:rPr>
              <a:t>IsEq</a:t>
            </a:r>
            <a:r>
              <a:rPr lang="en-US" altLang="zh-CN" sz="2400">
                <a:latin typeface="Lucida Console" panose="020B0609040504020204" pitchFamily="49" charset="0"/>
              </a:rPr>
              <a:t>(st, </a:t>
            </a:r>
            <a:r>
              <a:rPr lang="en-US" altLang="zh-CN" sz="2400">
                <a:solidFill>
                  <a:srgbClr val="4F8187"/>
                </a:solidFill>
                <a:latin typeface="Lucida Console" panose="020B0609040504020204" pitchFamily="49" charset="0"/>
              </a:rPr>
              <a:t>goal</a:t>
            </a:r>
            <a:r>
              <a:rPr lang="en-US" altLang="zh-CN" sz="2400">
                <a:latin typeface="Lucida Console" panose="020B0609040504020204" pitchFamily="49" charset="0"/>
              </a:rPr>
              <a:t>);</a:t>
            </a:r>
            <a:r>
              <a:rPr lang="en-US" altLang="zh-CN" sz="2400">
                <a:latin typeface="Lucida Console" panose="020B0609040504020204" pitchFamily="49" charset="0"/>
                <a:ea typeface="Helvetica"/>
                <a:cs typeface="Helvetica"/>
                <a:sym typeface="Helvetica"/>
              </a:rPr>
              <a:t>  </a:t>
            </a:r>
            <a:r>
              <a:rPr lang="en-US" altLang="zh-CN" sz="2400">
                <a:latin typeface="Lucida Console" panose="020B0609040504020204" pitchFamily="49" charset="0"/>
              </a:rPr>
              <a:t>} </a:t>
            </a: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endParaRPr lang="en-US" altLang="zh-CN" sz="2400">
              <a:solidFill>
                <a:srgbClr val="BA2DA2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 sz="2400">
                <a:latin typeface="Lucida Console" panose="020B0609040504020204" pitchFamily="49" charset="0"/>
              </a:rPr>
              <a:t> LogStep(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 sz="2400">
                <a:latin typeface="Lucida Console" panose="020B0609040504020204" pitchFamily="49" charset="0"/>
              </a:rPr>
              <a:t> st,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sz="2400">
                <a:latin typeface="Lucida Console" panose="020B0609040504020204" pitchFamily="49" charset="0"/>
              </a:rPr>
              <a:t> step) {</a:t>
            </a:r>
            <a:r>
              <a:rPr sz="2400">
                <a:latin typeface="Lucida Console" panose="020B0609040504020204" pitchFamily="49" charset="0"/>
                <a:ea typeface="Helvetica"/>
                <a:cs typeface="Helvetica"/>
                <a:sym typeface="Helvetica"/>
              </a:rPr>
              <a:t> 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path</a:t>
            </a:r>
            <a:r>
              <a:rPr sz="2400">
                <a:latin typeface="Lucida Console" panose="020B0609040504020204" pitchFamily="49" charset="0"/>
              </a:rPr>
              <a:t>[step] = st;</a:t>
            </a:r>
            <a:r>
              <a:rPr sz="2400">
                <a:latin typeface="Lucida Console" panose="020B0609040504020204" pitchFamily="49" charset="0"/>
                <a:ea typeface="Helvetica"/>
                <a:cs typeface="Helvetica"/>
                <a:sym typeface="Helvetica"/>
              </a:rPr>
              <a:t> </a:t>
            </a:r>
            <a:r>
              <a:rPr sz="2400">
                <a:latin typeface="Lucida Console" panose="020B0609040504020204" pitchFamily="49" charset="0"/>
              </a:rPr>
              <a:t>}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 sz="2400">
                <a:latin typeface="Lucida Console" panose="020B0609040504020204" pitchFamily="49" charset="0"/>
              </a:rPr>
              <a:t> OutStep(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 sz="2400">
                <a:latin typeface="Lucida Console" panose="020B0609040504020204" pitchFamily="49" charset="0"/>
              </a:rPr>
              <a:t> st) {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</a:t>
            </a:r>
            <a:r>
              <a:rPr sz="2400"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 sz="2400">
                <a:latin typeface="Lucida Console" panose="020B0609040504020204" pitchFamily="49" charset="0"/>
              </a:rPr>
              <a:t> &lt;&lt; </a:t>
            </a:r>
            <a:r>
              <a:rPr sz="2400">
                <a:solidFill>
                  <a:srgbClr val="3E1E81"/>
                </a:solidFill>
                <a:latin typeface="Lucida Console" panose="020B0609040504020204" pitchFamily="49" charset="0"/>
              </a:rPr>
              <a:t>setw</a:t>
            </a:r>
            <a:r>
              <a:rPr sz="2400">
                <a:latin typeface="Lucida Console" panose="020B0609040504020204" pitchFamily="49" charset="0"/>
              </a:rPr>
              <a:t>(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2</a:t>
            </a:r>
            <a:r>
              <a:rPr sz="2400">
                <a:latin typeface="Lucida Console" panose="020B0609040504020204" pitchFamily="49" charset="0"/>
              </a:rPr>
              <a:t>) &lt;&lt; 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dir</a:t>
            </a:r>
            <a:r>
              <a:rPr sz="2400">
                <a:latin typeface="Lucida Console" panose="020B0609040504020204" pitchFamily="49" charset="0"/>
              </a:rPr>
              <a:t> </a:t>
            </a:r>
            <a:endParaRPr lang="en-US" altLang="zh-CN" sz="2400">
              <a:latin typeface="Lucida Console" panose="020B0609040504020204" pitchFamily="49" charset="0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lang="en-US" altLang="zh-CN" sz="2400">
                <a:latin typeface="Lucida Console" panose="020B0609040504020204" pitchFamily="49" charset="0"/>
              </a:rPr>
              <a:t>         </a:t>
            </a:r>
            <a:r>
              <a:rPr sz="2400">
                <a:latin typeface="Lucida Console" panose="020B0609040504020204" pitchFamily="49" charset="0"/>
              </a:rPr>
              <a:t>&lt;&lt; </a:t>
            </a:r>
            <a:r>
              <a:rPr sz="2400">
                <a:solidFill>
                  <a:srgbClr val="D12F1B"/>
                </a:solidFill>
                <a:latin typeface="Lucida Console" panose="020B0609040504020204" pitchFamily="49" charset="0"/>
              </a:rPr>
              <a:t>" ("</a:t>
            </a:r>
            <a:r>
              <a:rPr sz="2400">
                <a:latin typeface="Lucida Console" panose="020B0609040504020204" pitchFamily="49" charset="0"/>
              </a:rPr>
              <a:t> &lt;&lt; 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x</a:t>
            </a:r>
            <a:r>
              <a:rPr sz="2400">
                <a:latin typeface="Lucida Console" panose="020B0609040504020204" pitchFamily="49" charset="0"/>
              </a:rPr>
              <a:t> &lt;&lt; </a:t>
            </a:r>
            <a:r>
              <a:rPr sz="2400">
                <a:solidFill>
                  <a:srgbClr val="D12F1B"/>
                </a:solidFill>
                <a:latin typeface="Lucida Console" panose="020B0609040504020204" pitchFamily="49" charset="0"/>
              </a:rPr>
              <a:t>", "</a:t>
            </a:r>
            <a:r>
              <a:rPr sz="2400">
                <a:latin typeface="Lucida Console" panose="020B0609040504020204" pitchFamily="49" charset="0"/>
              </a:rPr>
              <a:t>&lt;&lt; st.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pos</a:t>
            </a:r>
            <a:r>
              <a:rPr sz="2400">
                <a:latin typeface="Lucida Console" panose="020B0609040504020204" pitchFamily="49" charset="0"/>
              </a:rPr>
              <a:t>.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y</a:t>
            </a:r>
            <a:r>
              <a:rPr sz="2400">
                <a:latin typeface="Lucida Console" panose="020B0609040504020204" pitchFamily="49" charset="0"/>
              </a:rPr>
              <a:t> &lt;&lt; </a:t>
            </a:r>
            <a:r>
              <a:rPr sz="2400">
                <a:solidFill>
                  <a:srgbClr val="D12F1B"/>
                </a:solidFill>
                <a:latin typeface="Lucida Console" panose="020B0609040504020204" pitchFamily="49" charset="0"/>
              </a:rPr>
              <a:t>") "</a:t>
            </a:r>
            <a:r>
              <a:rPr sz="2400">
                <a:latin typeface="Lucida Console" panose="020B0609040504020204" pitchFamily="49" charset="0"/>
              </a:rPr>
              <a:t>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}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40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 sz="2400">
                <a:latin typeface="Lucida Console" panose="020B0609040504020204" pitchFamily="49" charset="0"/>
              </a:rPr>
              <a:t> OutAll(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sz="2400">
                <a:latin typeface="Lucida Console" panose="020B0609040504020204" pitchFamily="49" charset="0"/>
              </a:rPr>
              <a:t> step) {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 sz="2400">
                <a:latin typeface="Lucida Console" panose="020B0609040504020204" pitchFamily="49" charset="0"/>
              </a:rPr>
              <a:t> (</a:t>
            </a:r>
            <a:r>
              <a:rPr sz="2400"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 sz="2400">
                <a:latin typeface="Lucida Console" panose="020B0609040504020204" pitchFamily="49" charset="0"/>
              </a:rPr>
              <a:t> i=</a:t>
            </a:r>
            <a:r>
              <a:rPr sz="2400"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 sz="2400">
                <a:latin typeface="Lucida Console" panose="020B0609040504020204" pitchFamily="49" charset="0"/>
              </a:rPr>
              <a:t>; i&lt;=step; i++) </a:t>
            </a:r>
            <a:r>
              <a:rPr sz="2400">
                <a:solidFill>
                  <a:srgbClr val="31595D"/>
                </a:solidFill>
                <a:latin typeface="Lucida Console" panose="020B0609040504020204" pitchFamily="49" charset="0"/>
              </a:rPr>
              <a:t>OutStep</a:t>
            </a:r>
            <a:r>
              <a:rPr sz="2400">
                <a:latin typeface="Lucida Console" panose="020B0609040504020204" pitchFamily="49" charset="0"/>
              </a:rPr>
              <a:t>(</a:t>
            </a:r>
            <a:r>
              <a:rPr sz="2400">
                <a:solidFill>
                  <a:srgbClr val="4F8187"/>
                </a:solidFill>
                <a:latin typeface="Lucida Console" panose="020B0609040504020204" pitchFamily="49" charset="0"/>
              </a:rPr>
              <a:t>path</a:t>
            </a:r>
            <a:r>
              <a:rPr sz="2400">
                <a:latin typeface="Lucida Console" panose="020B0609040504020204" pitchFamily="49" charset="0"/>
              </a:rPr>
              <a:t>[i]);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    </a:t>
            </a:r>
            <a:r>
              <a:rPr sz="2400"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 sz="2400">
                <a:latin typeface="Lucida Console" panose="020B0609040504020204" pitchFamily="49" charset="0"/>
              </a:rPr>
              <a:t> &lt;&lt; </a:t>
            </a:r>
            <a:r>
              <a:rPr sz="2400">
                <a:solidFill>
                  <a:srgbClr val="3E1E81"/>
                </a:solidFill>
                <a:latin typeface="Lucida Console" panose="020B0609040504020204" pitchFamily="49" charset="0"/>
              </a:rPr>
              <a:t>endl</a:t>
            </a:r>
            <a:r>
              <a:rPr sz="2400">
                <a:latin typeface="Lucida Console" panose="020B0609040504020204" pitchFamily="49" charset="0"/>
              </a:rPr>
              <a:t>;</a:t>
            </a:r>
            <a:endParaRPr sz="2400"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50000"/>
              </a:lnSpc>
              <a:tabLst>
                <a:tab pos="406400" algn="l"/>
              </a:tabLst>
              <a:defRPr sz="1900">
                <a:latin typeface="Menlo"/>
                <a:ea typeface="Menlo"/>
                <a:cs typeface="Menlo"/>
                <a:sym typeface="Menlo"/>
              </a:defRPr>
            </a:pPr>
            <a:r>
              <a:rPr sz="240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354713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345" name="void Jump(state st, int step) {…"/>
          <p:cNvSpPr txBox="1"/>
          <p:nvPr/>
        </p:nvSpPr>
        <p:spPr>
          <a:xfrm>
            <a:off x="1448271" y="478789"/>
            <a:ext cx="10108258" cy="879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void</a:t>
            </a:r>
            <a:r>
              <a:rPr>
                <a:latin typeface="Lucida Console" panose="020B0609040504020204" pitchFamily="49" charset="0"/>
              </a:rPr>
              <a:t> Jump(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>
                <a:latin typeface="Lucida Console" panose="020B0609040504020204" pitchFamily="49" charset="0"/>
              </a:rPr>
              <a:t> st,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step)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 是否到达目标？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IsDone</a:t>
            </a:r>
            <a:r>
              <a:rPr>
                <a:latin typeface="Lucida Console" panose="020B0609040504020204" pitchFamily="49" charset="0"/>
              </a:rPr>
              <a:t>(st))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num</a:t>
            </a:r>
            <a:r>
              <a:rPr>
                <a:latin typeface="Lucida Console" panose="020B0609040504020204" pitchFamily="49" charset="0"/>
              </a:rPr>
              <a:t>++;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703DAA"/>
                </a:solidFill>
                <a:latin typeface="Lucida Console" panose="020B0609040504020204" pitchFamily="49" charset="0"/>
              </a:rPr>
              <a:t>cout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num</a:t>
            </a:r>
            <a:r>
              <a:rPr>
                <a:latin typeface="Lucida Console" panose="020B0609040504020204" pitchFamily="49" charset="0"/>
              </a:rPr>
              <a:t> &lt;&lt; </a:t>
            </a:r>
            <a:r>
              <a:rPr>
                <a:solidFill>
                  <a:srgbClr val="D12F1B"/>
                </a:solidFill>
                <a:latin typeface="Lucida Console" panose="020B0609040504020204" pitchFamily="49" charset="0"/>
              </a:rPr>
              <a:t>": "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OutAll</a:t>
            </a:r>
            <a:r>
              <a:rPr>
                <a:latin typeface="Lucida Console" panose="020B0609040504020204" pitchFamily="49" charset="0"/>
              </a:rPr>
              <a:t>(step);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return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}</a:t>
            </a: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// 遍历N种决策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for</a:t>
            </a:r>
            <a:r>
              <a:rPr>
                <a:latin typeface="Lucida Console" panose="020B0609040504020204" pitchFamily="49" charset="0"/>
              </a:rPr>
              <a:t> (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k=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; k&lt;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dxy</a:t>
            </a:r>
            <a:r>
              <a:rPr>
                <a:latin typeface="Lucida Console" panose="020B0609040504020204" pitchFamily="49" charset="0"/>
              </a:rPr>
              <a:t>)/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sizeof</a:t>
            </a:r>
            <a:r>
              <a:rPr>
                <a:latin typeface="Lucida Console" panose="020B0609040504020204" pitchFamily="49" charset="0"/>
              </a:rPr>
              <a:t>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dxy</a:t>
            </a:r>
            <a:r>
              <a:rPr>
                <a:latin typeface="Lucida Console" panose="020B0609040504020204" pitchFamily="49" charset="0"/>
              </a:rPr>
              <a:t>[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latin typeface="Lucida Console" panose="020B0609040504020204" pitchFamily="49" charset="0"/>
              </a:rPr>
              <a:t>]); k++) 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state</a:t>
            </a:r>
            <a:r>
              <a:rPr>
                <a:latin typeface="Lucida Console" panose="020B0609040504020204" pitchFamily="49" charset="0"/>
              </a:rPr>
              <a:t> next_st =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GetNewState</a:t>
            </a:r>
            <a:r>
              <a:rPr>
                <a:latin typeface="Lucida Console" panose="020B0609040504020204" pitchFamily="49" charset="0"/>
              </a:rPr>
              <a:t>(st, k, step);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if</a:t>
            </a:r>
            <a:r>
              <a:rPr>
                <a:latin typeface="Lucida Console" panose="020B0609040504020204" pitchFamily="49" charset="0"/>
              </a:rPr>
              <a:t> (!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IsValid</a:t>
            </a:r>
            <a:r>
              <a:rPr>
                <a:latin typeface="Lucida Console" panose="020B0609040504020204" pitchFamily="49" charset="0"/>
              </a:rPr>
              <a:t>(next_st, step+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)) </a:t>
            </a: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continue</a:t>
            </a:r>
            <a:r>
              <a:rPr>
                <a:latin typeface="Lucida Console" panose="020B0609040504020204" pitchFamily="49" charset="0"/>
              </a:rPr>
              <a:t>;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LogStep</a:t>
            </a:r>
            <a:r>
              <a:rPr>
                <a:latin typeface="Lucida Console" panose="020B0609040504020204" pitchFamily="49" charset="0"/>
              </a:rPr>
              <a:t>(next_st, step+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);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记录该决策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Jump</a:t>
            </a:r>
            <a:r>
              <a:rPr>
                <a:latin typeface="Lucida Console" panose="020B0609040504020204" pitchFamily="49" charset="0"/>
              </a:rPr>
              <a:t>(next_st, step+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1</a:t>
            </a:r>
            <a:r>
              <a:rPr>
                <a:latin typeface="Lucida Console" panose="020B0609040504020204" pitchFamily="49" charset="0"/>
              </a:rPr>
              <a:t>); </a:t>
            </a:r>
            <a:r>
              <a:rPr lang="en-US" altLang="zh-CN">
                <a:latin typeface="Lucida Console" panose="020B0609040504020204" pitchFamily="49" charset="0"/>
              </a:rPr>
              <a:t>   </a:t>
            </a:r>
            <a:r>
              <a:rPr>
                <a:solidFill>
                  <a:srgbClr val="008400"/>
                </a:solidFill>
                <a:latin typeface="Lucida Console" panose="020B0609040504020204" pitchFamily="49" charset="0"/>
              </a:rPr>
              <a:t>// 转到下一状态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    }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350" name="int main() {…"/>
          <p:cNvSpPr txBox="1"/>
          <p:nvPr/>
        </p:nvSpPr>
        <p:spPr>
          <a:xfrm>
            <a:off x="432709" y="617998"/>
            <a:ext cx="4379404" cy="5221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BA2DA2"/>
                </a:solidFill>
                <a:latin typeface="Lucida Console" panose="020B0609040504020204" pitchFamily="49" charset="0"/>
              </a:rPr>
              <a:t>int</a:t>
            </a:r>
            <a:r>
              <a:rPr>
                <a:latin typeface="Lucida Console" panose="020B0609040504020204" pitchFamily="49" charset="0"/>
              </a:rPr>
              <a:t> main() </a:t>
            </a:r>
            <a:endParaRPr lang="en-US">
              <a:latin typeface="Lucida Console" panose="020B0609040504020204" pitchFamily="49" charset="0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{</a:t>
            </a:r>
            <a:endParaRPr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>
                <a:latin typeface="Lucida Console" panose="020B0609040504020204" pitchFamily="49" charset="0"/>
              </a:rPr>
              <a:t>// </a:t>
            </a:r>
            <a:r>
              <a:rPr lang="zh-CN" altLang="en-US">
                <a:latin typeface="Lucida Console" panose="020B0609040504020204" pitchFamily="49" charset="0"/>
              </a:rPr>
              <a:t>初始方案数置</a:t>
            </a:r>
            <a:r>
              <a:rPr lang="en-US" altLang="zh-CN">
                <a:latin typeface="Lucida Console" panose="020B0609040504020204" pitchFamily="49" charset="0"/>
              </a:rPr>
              <a:t>0 </a:t>
            </a: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>
                <a:solidFill>
                  <a:srgbClr val="4F8187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num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>
                <a:solidFill>
                  <a:srgbClr val="000000"/>
                </a:solidFill>
                <a:latin typeface="Lucida Console" panose="020B0609040504020204" pitchFamily="49" charset="0"/>
              </a:rPr>
              <a:t>          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rgbClr val="31595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>
                <a:solidFill>
                  <a:srgbClr val="008400"/>
                </a:solidFill>
                <a:latin typeface="Lucida Console" panose="020B0609040504020204" pitchFamily="49" charset="0"/>
              </a:rPr>
              <a:t>// </a:t>
            </a:r>
            <a:r>
              <a:rPr lang="zh-CN" altLang="en-US">
                <a:solidFill>
                  <a:srgbClr val="008400"/>
                </a:solidFill>
                <a:latin typeface="Lucida Console" panose="020B0609040504020204" pitchFamily="49" charset="0"/>
              </a:rPr>
              <a:t>记录起点</a:t>
            </a:r>
            <a:endParaRPr lang="en-US" altLang="zh-CN">
              <a:solidFill>
                <a:srgbClr val="008400"/>
              </a:solidFill>
              <a:latin typeface="Lucida Console" panose="020B0609040504020204" pitchFamily="49" charset="0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rgbClr val="31595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>
                <a:solidFill>
                  <a:srgbClr val="0084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LogStep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start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); 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>
                <a:latin typeface="Lucida Console" panose="020B0609040504020204" pitchFamily="49" charset="0"/>
              </a:rPr>
              <a:t>// </a:t>
            </a:r>
            <a:r>
              <a:rPr lang="zh-CN" altLang="en-US">
                <a:latin typeface="Lucida Console" panose="020B0609040504020204" pitchFamily="49" charset="0"/>
              </a:rPr>
              <a:t>从起点出发</a:t>
            </a:r>
            <a:endParaRPr lang="en-US" altLang="zh-CN">
              <a:latin typeface="Lucida Console" panose="020B0609040504020204" pitchFamily="49" charset="0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>
                <a:solidFill>
                  <a:srgbClr val="31595D"/>
                </a:solidFill>
                <a:latin typeface="Lucida Console" panose="020B0609040504020204" pitchFamily="49" charset="0"/>
              </a:rPr>
              <a:t>    </a:t>
            </a:r>
            <a:r>
              <a:rPr>
                <a:solidFill>
                  <a:srgbClr val="31595D"/>
                </a:solidFill>
                <a:latin typeface="Lucida Console" panose="020B0609040504020204" pitchFamily="49" charset="0"/>
              </a:rPr>
              <a:t>Jump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>
                <a:solidFill>
                  <a:srgbClr val="4F8187"/>
                </a:solidFill>
                <a:latin typeface="Lucida Console" panose="020B0609040504020204" pitchFamily="49" charset="0"/>
              </a:rPr>
              <a:t>start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); </a:t>
            </a:r>
            <a:r>
              <a:rPr lang="en-US" altLang="zh-CN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solidFill>
                  <a:srgbClr val="BA2DA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>
                <a:latin typeface="Lucida Console" panose="020B0609040504020204" pitchFamily="49" charset="0"/>
              </a:rPr>
              <a:t>return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>
                <a:solidFill>
                  <a:srgbClr val="272AD8"/>
                </a:solidFill>
                <a:latin typeface="Lucida Console" panose="020B0609040504020204" pitchFamily="49" charset="0"/>
              </a:rPr>
              <a:t>0</a:t>
            </a:r>
            <a:r>
              <a:rPr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endParaRPr>
              <a:solidFill>
                <a:srgbClr val="000000"/>
              </a:solidFill>
              <a:latin typeface="Lucida Console" panose="020B0609040504020204" pitchFamily="49" charset="0"/>
              <a:ea typeface="Helvetica"/>
              <a:cs typeface="Helvetica"/>
              <a:sym typeface="Helvetica"/>
            </a:endParaRPr>
          </a:p>
          <a:p>
            <a:pPr defTabSz="407669">
              <a:lnSpc>
                <a:spcPct val="140000"/>
              </a:lnSpc>
              <a:tabLst>
                <a:tab pos="406400" algn="l"/>
              </a:tabLst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352" name="程序输出结果"/>
          <p:cNvSpPr txBox="1"/>
          <p:nvPr/>
        </p:nvSpPr>
        <p:spPr>
          <a:xfrm>
            <a:off x="341700" y="6524662"/>
            <a:ext cx="1943101" cy="5207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ffectLst>
            <a:outerShdw blurRad="1778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defRPr sz="2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程序输出结果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4A707D-DDCD-454A-AE44-E65338FF1747}"/>
              </a:ext>
            </a:extLst>
          </p:cNvPr>
          <p:cNvSpPr txBox="1"/>
          <p:nvPr/>
        </p:nvSpPr>
        <p:spPr>
          <a:xfrm>
            <a:off x="341700" y="7320197"/>
            <a:ext cx="11980214" cy="1651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000"/>
              <a:t>1: -1 (3, 3)  1 (2, 2) -1 (3, 2)  1 (3, 0) -1 (3, 1)  1 (1, 1) -1 (2, 2)  1 (0, 2) -1 (0, 3)  1 (0, 1) -1 (1, 1)  1 (0, 0) </a:t>
            </a:r>
          </a:p>
          <a:p>
            <a:r>
              <a:rPr lang="zh-CN" altLang="en-US" sz="2000"/>
              <a:t>2: -1 (3, 3)  1 (2, 2) -1 (3, 2)  1 (3, 0) -1 (3, 1)  1 (1, 1) -1 (2, 2)  1 (0, 2) -1 (0, 3)  1 (0, 1) -1 (0, 2)  1 (0, 0) </a:t>
            </a:r>
          </a:p>
          <a:p>
            <a:r>
              <a:rPr lang="zh-CN" altLang="en-US" sz="2000"/>
              <a:t>3: -1 (3, 3)  1 (3, 1) -1 (3, 2)  1 (3, 0) -1 (3, 1)  1 (1, 1) -1 (2, 2)  1 (0, 2) -1 (0, 3)  1 (0, 1) -1 (1, 1)  1 (0, 0) </a:t>
            </a:r>
          </a:p>
          <a:p>
            <a:r>
              <a:rPr lang="zh-CN" altLang="en-US" sz="2000"/>
              <a:t>4: -1 (3, 3)  1 (3, 1) -1 (3, 2)  1 (3, 0) -1 (3, 1)  1 (1, 1) -1 (2, 2)  1 (0, 2) -1 (0, 3)  1 (0, 1) -1 (0, 2)  1 (0, 0) 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360" name="【思考题】"/>
          <p:cNvSpPr>
            <a:spLocks noGrp="1"/>
          </p:cNvSpPr>
          <p:nvPr>
            <p:ph type="title"/>
          </p:nvPr>
        </p:nvSpPr>
        <p:spPr>
          <a:xfrm>
            <a:off x="547201" y="354125"/>
            <a:ext cx="2675090" cy="115204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r>
              <a:t>【思考题】</a:t>
            </a:r>
          </a:p>
        </p:txBody>
      </p:sp>
      <p:pic>
        <p:nvPicPr>
          <p:cNvPr id="36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8" y="3179746"/>
            <a:ext cx="6545793" cy="506208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请编程输出完成【华容道】任务的操作步骤"/>
          <p:cNvSpPr txBox="1"/>
          <p:nvPr/>
        </p:nvSpPr>
        <p:spPr>
          <a:xfrm>
            <a:off x="7622268" y="3113102"/>
            <a:ext cx="4766848" cy="1328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请编程输出完成【华容道】任务的操作步骤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365" name="【思考题】"/>
          <p:cNvSpPr>
            <a:spLocks noGrp="1"/>
          </p:cNvSpPr>
          <p:nvPr>
            <p:ph type="title"/>
          </p:nvPr>
        </p:nvSpPr>
        <p:spPr>
          <a:xfrm>
            <a:off x="547201" y="354125"/>
            <a:ext cx="2675090" cy="1152045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r>
              <a:t>【思考题】</a:t>
            </a:r>
          </a:p>
        </p:txBody>
      </p:sp>
      <p:sp>
        <p:nvSpPr>
          <p:cNvPr id="366" name="两个水瓶，一个容量是9升，一个容量是4升，如何才能从河中取出6升水？…"/>
          <p:cNvSpPr txBox="1"/>
          <p:nvPr/>
        </p:nvSpPr>
        <p:spPr>
          <a:xfrm>
            <a:off x="7405239" y="2728082"/>
            <a:ext cx="5221746" cy="348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t>两个水瓶，</a:t>
            </a:r>
            <a:r>
              <a:rPr lang="zh-CN" altLang="en-US"/>
              <a:t>其中</a:t>
            </a:r>
            <a:r>
              <a:t>一个</a:t>
            </a:r>
            <a:r>
              <a:rPr lang="zh-CN" altLang="en-US"/>
              <a:t>的</a:t>
            </a:r>
            <a:r>
              <a:t>容量是9升，</a:t>
            </a:r>
            <a:r>
              <a:rPr lang="zh-CN" altLang="en-US"/>
              <a:t>另</a:t>
            </a:r>
            <a:r>
              <a:t>一个</a:t>
            </a:r>
            <a:r>
              <a:rPr lang="zh-CN" altLang="en-US"/>
              <a:t>的</a:t>
            </a:r>
            <a:r>
              <a:t>容量是4升，</a:t>
            </a:r>
            <a:r>
              <a:rPr lang="zh-CN" altLang="en-US"/>
              <a:t>请问：借助水瓶，</a:t>
            </a:r>
            <a:r>
              <a:t>如何才能从河</a:t>
            </a:r>
            <a:r>
              <a:rPr lang="zh-CN" altLang="en-US"/>
              <a:t>水</a:t>
            </a:r>
            <a:r>
              <a:t>中取出6升水？</a:t>
            </a:r>
          </a:p>
          <a:p>
            <a:pPr>
              <a:lnSpc>
                <a:spcPct val="150000"/>
              </a:lnSpc>
            </a:pPr>
            <a:r>
              <a:rPr>
                <a:solidFill>
                  <a:srgbClr val="0070C0"/>
                </a:solidFill>
              </a:rPr>
              <a:t>请编程输出</a:t>
            </a:r>
            <a:r>
              <a:rPr lang="zh-CN" altLang="en-US">
                <a:solidFill>
                  <a:srgbClr val="0070C0"/>
                </a:solidFill>
              </a:rPr>
              <a:t>取水的</a:t>
            </a:r>
            <a:r>
              <a:rPr>
                <a:solidFill>
                  <a:srgbClr val="0070C0"/>
                </a:solidFill>
              </a:rPr>
              <a:t>操作步骤。</a:t>
            </a:r>
          </a:p>
        </p:txBody>
      </p:sp>
      <p:pic>
        <p:nvPicPr>
          <p:cNvPr id="367" name="图像" descr="图像"/>
          <p:cNvPicPr>
            <a:picLocks noChangeAspect="1"/>
          </p:cNvPicPr>
          <p:nvPr/>
        </p:nvPicPr>
        <p:blipFill>
          <a:blip r:embed="rId2"/>
          <a:srcRect l="19237" b="14161"/>
          <a:stretch>
            <a:fillRect/>
          </a:stretch>
        </p:blipFill>
        <p:spPr>
          <a:xfrm>
            <a:off x="636896" y="3016285"/>
            <a:ext cx="6564407" cy="5396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#include &lt;iostream&gt;…"/>
          <p:cNvSpPr txBox="1"/>
          <p:nvPr/>
        </p:nvSpPr>
        <p:spPr>
          <a:xfrm>
            <a:off x="2498467" y="3440177"/>
            <a:ext cx="8007866" cy="2873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#include &lt;iostream&gt;</a:t>
            </a:r>
          </a:p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using namespace std;</a:t>
            </a:r>
          </a:p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main()</a:t>
            </a:r>
          </a:p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</a:p>
          <a:p>
            <a:pPr marL="487680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cout &lt;&lt; </a:t>
            </a:r>
            <a:r>
              <a:rPr>
                <a:solidFill>
                  <a:srgbClr val="FFFFFF"/>
                </a:solidFill>
              </a:rPr>
              <a:t>"</a:t>
            </a:r>
            <a:r>
              <a:rPr b="1">
                <a:solidFill>
                  <a:srgbClr val="FFFFFF"/>
                </a:solidFill>
              </a:rPr>
              <a:t>END. See you later!</a:t>
            </a:r>
            <a:r>
              <a:rPr>
                <a:solidFill>
                  <a:srgbClr val="FFFFFF"/>
                </a:solidFill>
              </a:rPr>
              <a:t>"</a:t>
            </a:r>
            <a:r>
              <a:t> &lt;&lt; endl;</a:t>
            </a:r>
          </a:p>
          <a:p>
            <a:pPr marL="487680" lvl="1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return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0</a:t>
            </a:r>
            <a:r>
              <a:t>;</a:t>
            </a:r>
          </a:p>
          <a:p>
            <a:pPr marL="487680" lvl="1" indent="-487680" defTabSz="1300480">
              <a:lnSpc>
                <a:spcPct val="100000"/>
              </a:lnSpc>
              <a:defRPr sz="2400" b="0">
                <a:solidFill>
                  <a:srgbClr val="75F84C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8" name="考察变化的量，寻找可算的量"/>
          <p:cNvSpPr>
            <a:spLocks noGrp="1"/>
          </p:cNvSpPr>
          <p:nvPr>
            <p:ph type="title"/>
          </p:nvPr>
        </p:nvSpPr>
        <p:spPr>
          <a:xfrm>
            <a:off x="547201" y="354125"/>
            <a:ext cx="6747362" cy="1152045"/>
          </a:xfrm>
          <a:prstGeom prst="rect">
            <a:avLst/>
          </a:prstGeom>
        </p:spPr>
        <p:txBody>
          <a:bodyPr/>
          <a:lstStyle/>
          <a:p>
            <a:r>
              <a:t>考察变化的量，寻找可算的量</a:t>
            </a:r>
          </a:p>
        </p:txBody>
      </p:sp>
      <p:pic>
        <p:nvPicPr>
          <p:cNvPr id="8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039" y="3270030"/>
            <a:ext cx="195072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icture 3" descr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5702" y="6737978"/>
            <a:ext cx="3549228" cy="1517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620" y="6737977"/>
            <a:ext cx="3549228" cy="151722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直接箭头连接符 6"/>
          <p:cNvSpPr/>
          <p:nvPr/>
        </p:nvSpPr>
        <p:spPr>
          <a:xfrm>
            <a:off x="2455899" y="4138863"/>
            <a:ext cx="2918862" cy="2521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76200">
            <a:solidFill>
              <a:schemeClr val="accent1">
                <a:lumOff val="-13575"/>
              </a:schemeClr>
            </a:solidFill>
            <a:prstDash val="dash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7" name="直接箭头连接符 8"/>
          <p:cNvSpPr/>
          <p:nvPr/>
        </p:nvSpPr>
        <p:spPr>
          <a:xfrm>
            <a:off x="7565984" y="4082830"/>
            <a:ext cx="2748956" cy="2577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1">
                <a:lumOff val="-13575"/>
              </a:schemeClr>
            </a:solidFill>
            <a:prstDash val="dash"/>
            <a:headEnd type="triangl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sp>
        <p:nvSpPr>
          <p:cNvPr id="94" name="TextBox 9"/>
          <p:cNvSpPr txBox="1"/>
          <p:nvPr/>
        </p:nvSpPr>
        <p:spPr>
          <a:xfrm>
            <a:off x="497635" y="2056375"/>
            <a:ext cx="11590390" cy="663449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defTabSz="1300480">
              <a:lnSpc>
                <a:spcPct val="100000"/>
              </a:lnSpc>
              <a:defRPr sz="3000">
                <a:solidFill>
                  <a:srgbClr val="5E5E5E"/>
                </a:solidFill>
                <a:latin typeface="DFKai-SB"/>
                <a:ea typeface="DFKai-SB"/>
                <a:cs typeface="DFKai-SB"/>
                <a:sym typeface="DFKai-SB"/>
              </a:defRPr>
            </a:lvl1pPr>
          </a:lstStyle>
          <a:p>
            <a:r>
              <a:t>两岸人鬼数量的变化是由渡船上的人鬼数量与船的运动方向决定的！</a:t>
            </a:r>
          </a:p>
        </p:txBody>
      </p:sp>
      <p:sp>
        <p:nvSpPr>
          <p:cNvPr id="95" name="TextBox 10"/>
          <p:cNvSpPr txBox="1"/>
          <p:nvPr/>
        </p:nvSpPr>
        <p:spPr>
          <a:xfrm>
            <a:off x="4561929" y="5422461"/>
            <a:ext cx="3646981" cy="803149"/>
          </a:xfrm>
          <a:prstGeom prst="rect">
            <a:avLst/>
          </a:prstGeom>
          <a:solidFill>
            <a:srgbClr val="CC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1300480">
              <a:lnSpc>
                <a:spcPct val="100000"/>
              </a:lnSpc>
              <a:defRPr sz="4400">
                <a:solidFill>
                  <a:srgbClr val="FFFFFF"/>
                </a:solidFill>
                <a:latin typeface="Cooper Black"/>
                <a:ea typeface="Cooper Black"/>
                <a:cs typeface="Cooper Black"/>
                <a:sym typeface="Cooper Black"/>
              </a:defRPr>
            </a:pPr>
            <a:r>
              <a:t>A + B + C = 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4B1ED-A7A9-4B33-B2CE-BA88CCAA5B78}"/>
              </a:ext>
            </a:extLst>
          </p:cNvPr>
          <p:cNvSpPr txBox="1"/>
          <p:nvPr/>
        </p:nvSpPr>
        <p:spPr>
          <a:xfrm>
            <a:off x="4524850" y="6742354"/>
            <a:ext cx="597790" cy="808424"/>
          </a:xfrm>
          <a:prstGeom prst="rect">
            <a:avLst/>
          </a:prstGeom>
          <a:solidFill>
            <a:srgbClr val="CC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1300480">
              <a:lnSpc>
                <a:spcPct val="100000"/>
              </a:lnSpc>
              <a:defRPr sz="4400">
                <a:solidFill>
                  <a:srgbClr val="FFFFFF"/>
                </a:solidFill>
                <a:latin typeface="Cooper Black"/>
                <a:ea typeface="Cooper Black"/>
                <a:cs typeface="Cooper Black"/>
                <a:sym typeface="Cooper Black"/>
              </a:defRPr>
            </a:pPr>
            <a:r>
              <a:t>A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DCEA57E4-4F32-46F6-ABD5-87A767BD9873}"/>
              </a:ext>
            </a:extLst>
          </p:cNvPr>
          <p:cNvSpPr txBox="1"/>
          <p:nvPr/>
        </p:nvSpPr>
        <p:spPr>
          <a:xfrm>
            <a:off x="12088025" y="6742354"/>
            <a:ext cx="538479" cy="808424"/>
          </a:xfrm>
          <a:prstGeom prst="rect">
            <a:avLst/>
          </a:prstGeom>
          <a:solidFill>
            <a:srgbClr val="CC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1300480">
              <a:lnSpc>
                <a:spcPct val="100000"/>
              </a:lnSpc>
              <a:defRPr sz="4400">
                <a:solidFill>
                  <a:srgbClr val="FFFFFF"/>
                </a:solidFill>
                <a:latin typeface="Cooper Black"/>
                <a:ea typeface="Cooper Black"/>
                <a:cs typeface="Cooper Black"/>
                <a:sym typeface="Cooper Black"/>
              </a:defRPr>
            </a:pPr>
            <a:r>
              <a:t>C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1374AAC3-45AD-499F-B0FB-98A844E9BCA3}"/>
              </a:ext>
            </a:extLst>
          </p:cNvPr>
          <p:cNvSpPr txBox="1"/>
          <p:nvPr/>
        </p:nvSpPr>
        <p:spPr>
          <a:xfrm>
            <a:off x="7630038" y="3270029"/>
            <a:ext cx="536876" cy="808424"/>
          </a:xfrm>
          <a:prstGeom prst="rect">
            <a:avLst/>
          </a:prstGeom>
          <a:solidFill>
            <a:srgbClr val="CC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1300480">
              <a:lnSpc>
                <a:spcPct val="100000"/>
              </a:lnSpc>
              <a:defRPr sz="4400">
                <a:solidFill>
                  <a:srgbClr val="FFFFFF"/>
                </a:solidFill>
                <a:latin typeface="Cooper Black"/>
                <a:ea typeface="Cooper Black"/>
                <a:cs typeface="Cooper Black"/>
                <a:sym typeface="Cooper Black"/>
              </a:defRPr>
            </a:pPr>
            <a:r>
              <a:t>B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725C2A-1522-40D7-888C-11C771F4F9FE}"/>
              </a:ext>
            </a:extLst>
          </p:cNvPr>
          <p:cNvSpPr txBox="1"/>
          <p:nvPr/>
        </p:nvSpPr>
        <p:spPr>
          <a:xfrm>
            <a:off x="4041027" y="8728677"/>
            <a:ext cx="4688784" cy="662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1) + (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1) + (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1) = (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3)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E3B829A-A01D-4F65-BB33-919C0AA59422}"/>
              </a:ext>
            </a:extLst>
          </p:cNvPr>
          <p:cNvSpPr/>
          <p:nvPr/>
        </p:nvSpPr>
        <p:spPr>
          <a:xfrm>
            <a:off x="8151003" y="7425971"/>
            <a:ext cx="4334236" cy="1747424"/>
          </a:xfrm>
          <a:prstGeom prst="roundRect">
            <a:avLst>
              <a:gd name="adj" fmla="val 8405"/>
            </a:avLst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DE31C1-EBA3-45DD-9E96-E7BBB017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0" y="354125"/>
            <a:ext cx="6703831" cy="1152045"/>
          </a:xfrm>
        </p:spPr>
        <p:txBody>
          <a:bodyPr/>
          <a:lstStyle/>
          <a:p>
            <a:r>
              <a:rPr lang="zh-CN" altLang="en-US"/>
              <a:t>观察操作实例，思考求解算法</a:t>
            </a:r>
          </a:p>
        </p:txBody>
      </p:sp>
      <p:sp>
        <p:nvSpPr>
          <p:cNvPr id="10" name="幻灯片编号">
            <a:extLst>
              <a:ext uri="{FF2B5EF4-FFF2-40B4-BE49-F238E27FC236}">
                <a16:creationId xmlns:a16="http://schemas.microsoft.com/office/drawing/2014/main" id="{37A3C0F0-9515-4C85-8CA1-EE7A83D4472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387945" y="9176053"/>
            <a:ext cx="478081" cy="460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990967A-81DC-45ED-8971-F153249EA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51" y="2327629"/>
            <a:ext cx="3078315" cy="12502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B93C587-7E0E-4785-AB0A-D962D472C5EA}"/>
              </a:ext>
            </a:extLst>
          </p:cNvPr>
          <p:cNvSpPr txBox="1"/>
          <p:nvPr/>
        </p:nvSpPr>
        <p:spPr>
          <a:xfrm>
            <a:off x="554651" y="2327629"/>
            <a:ext cx="4088967" cy="12531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  <a:defRPr sz="2600"/>
            </a:pPr>
            <a:r>
              <a:rPr lang="zh-CN" altLang="en-US"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说明：</a:t>
            </a:r>
            <a:r>
              <a:rPr lang="zh-CN" altLang="en-US" sz="2000"/>
              <a:t>划船的时间忽略不计。船一靠岸即将船与岸视为一体，人和鬼即使还没有下船也视为已上岸。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699ED1C-1804-480E-908A-3064DB91F771}"/>
              </a:ext>
            </a:extLst>
          </p:cNvPr>
          <p:cNvSpPr/>
          <p:nvPr/>
        </p:nvSpPr>
        <p:spPr>
          <a:xfrm>
            <a:off x="5020608" y="2718622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B36694-BCF3-462F-89E1-39DFE0B5E12D}"/>
              </a:ext>
            </a:extLst>
          </p:cNvPr>
          <p:cNvSpPr txBox="1"/>
          <p:nvPr/>
        </p:nvSpPr>
        <p:spPr>
          <a:xfrm>
            <a:off x="9490105" y="2525177"/>
            <a:ext cx="2139851" cy="8530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  <a:defRPr sz="2600"/>
            </a:pPr>
            <a:r>
              <a:rPr lang="zh-CN" altLang="en-US" sz="2000"/>
              <a:t>只观察河的一边（如东岸）即可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45AEDC2-FB90-4EB3-A426-536A72E21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7"/>
          <a:stretch/>
        </p:blipFill>
        <p:spPr>
          <a:xfrm>
            <a:off x="554651" y="4014751"/>
            <a:ext cx="2462463" cy="13526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59BD0B0-FF00-441C-B09A-5D53BFF78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471" y="3994219"/>
            <a:ext cx="2645178" cy="1373180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0693C400-3606-4F4F-B41D-57E55CF12C5A}"/>
              </a:ext>
            </a:extLst>
          </p:cNvPr>
          <p:cNvSpPr/>
          <p:nvPr/>
        </p:nvSpPr>
        <p:spPr>
          <a:xfrm>
            <a:off x="3144566" y="4450443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B937D4B-F579-4B50-984C-4476D1F5A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006" y="3994219"/>
            <a:ext cx="1743994" cy="1373180"/>
          </a:xfrm>
          <a:prstGeom prst="rect">
            <a:avLst/>
          </a:prstGeom>
        </p:spPr>
      </p:pic>
      <p:sp>
        <p:nvSpPr>
          <p:cNvPr id="26" name="箭头: 右 25">
            <a:extLst>
              <a:ext uri="{FF2B5EF4-FFF2-40B4-BE49-F238E27FC236}">
                <a16:creationId xmlns:a16="http://schemas.microsoft.com/office/drawing/2014/main" id="{6DC5033C-F682-45CC-9FAA-EA9771C6D86D}"/>
              </a:ext>
            </a:extLst>
          </p:cNvPr>
          <p:cNvSpPr/>
          <p:nvPr/>
        </p:nvSpPr>
        <p:spPr>
          <a:xfrm>
            <a:off x="6613372" y="4450443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8897431-4B3B-446A-A625-AC77E5D49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1357" y="3991780"/>
            <a:ext cx="2139851" cy="1375619"/>
          </a:xfrm>
          <a:prstGeom prst="rect">
            <a:avLst/>
          </a:prstGeom>
        </p:spPr>
      </p:pic>
      <p:sp>
        <p:nvSpPr>
          <p:cNvPr id="29" name="箭头: 右 28">
            <a:extLst>
              <a:ext uri="{FF2B5EF4-FFF2-40B4-BE49-F238E27FC236}">
                <a16:creationId xmlns:a16="http://schemas.microsoft.com/office/drawing/2014/main" id="{1EE40D8B-879F-49A7-8770-2C7EB5FC9583}"/>
              </a:ext>
            </a:extLst>
          </p:cNvPr>
          <p:cNvSpPr/>
          <p:nvPr/>
        </p:nvSpPr>
        <p:spPr>
          <a:xfrm>
            <a:off x="9167023" y="4438957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624E142-9E9B-48F4-80F4-7E1CCD1D9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70" y="5832233"/>
            <a:ext cx="1139598" cy="1373180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2EE47DBD-2AFD-4483-9861-C10852E6AA83}"/>
              </a:ext>
            </a:extLst>
          </p:cNvPr>
          <p:cNvSpPr/>
          <p:nvPr/>
        </p:nvSpPr>
        <p:spPr>
          <a:xfrm>
            <a:off x="12118668" y="4438956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BF451830-1D72-416E-9C1B-0AEF4E2D77D1}"/>
              </a:ext>
            </a:extLst>
          </p:cNvPr>
          <p:cNvSpPr/>
          <p:nvPr/>
        </p:nvSpPr>
        <p:spPr>
          <a:xfrm>
            <a:off x="11841942" y="2711072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B8A8262-0C4C-4073-A1C3-F995CEEB6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9055" y="5803610"/>
            <a:ext cx="2908867" cy="1373180"/>
          </a:xfrm>
          <a:prstGeom prst="rect">
            <a:avLst/>
          </a:prstGeom>
        </p:spPr>
      </p:pic>
      <p:sp>
        <p:nvSpPr>
          <p:cNvPr id="39" name="箭头: 右 38">
            <a:extLst>
              <a:ext uri="{FF2B5EF4-FFF2-40B4-BE49-F238E27FC236}">
                <a16:creationId xmlns:a16="http://schemas.microsoft.com/office/drawing/2014/main" id="{5F59D78B-2586-4645-8A31-F55A7B86C1AF}"/>
              </a:ext>
            </a:extLst>
          </p:cNvPr>
          <p:cNvSpPr/>
          <p:nvPr/>
        </p:nvSpPr>
        <p:spPr>
          <a:xfrm>
            <a:off x="1894485" y="6278191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21CBC44-71C7-401B-9440-5AE672D74A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8961" y="5803610"/>
            <a:ext cx="1718581" cy="1373180"/>
          </a:xfrm>
          <a:prstGeom prst="rect">
            <a:avLst/>
          </a:prstGeom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E0D369C2-7610-4283-8E0F-80CB55836582}"/>
              </a:ext>
            </a:extLst>
          </p:cNvPr>
          <p:cNvSpPr/>
          <p:nvPr/>
        </p:nvSpPr>
        <p:spPr>
          <a:xfrm>
            <a:off x="5819039" y="6246659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05A02860-02B1-4BD3-B38A-4CFAFE4249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2281" y="5801356"/>
            <a:ext cx="1817187" cy="1371868"/>
          </a:xfrm>
          <a:prstGeom prst="rect">
            <a:avLst/>
          </a:prstGeom>
        </p:spPr>
      </p:pic>
      <p:sp>
        <p:nvSpPr>
          <p:cNvPr id="45" name="箭头: 右 44">
            <a:extLst>
              <a:ext uri="{FF2B5EF4-FFF2-40B4-BE49-F238E27FC236}">
                <a16:creationId xmlns:a16="http://schemas.microsoft.com/office/drawing/2014/main" id="{0526281A-018A-4E79-9659-51CB449BEF25}"/>
              </a:ext>
            </a:extLst>
          </p:cNvPr>
          <p:cNvSpPr/>
          <p:nvPr/>
        </p:nvSpPr>
        <p:spPr>
          <a:xfrm>
            <a:off x="8423185" y="6246658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7B129B6E-6F5A-4E6C-A7FE-8C59ACCC8241}"/>
              </a:ext>
            </a:extLst>
          </p:cNvPr>
          <p:cNvSpPr/>
          <p:nvPr/>
        </p:nvSpPr>
        <p:spPr>
          <a:xfrm>
            <a:off x="11108016" y="6246658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2E125795-BC64-4BF2-82FC-506C2A5EF1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770" y="7612328"/>
            <a:ext cx="816681" cy="1373180"/>
          </a:xfrm>
          <a:prstGeom prst="rect">
            <a:avLst/>
          </a:prstGeom>
        </p:spPr>
      </p:pic>
      <p:sp>
        <p:nvSpPr>
          <p:cNvPr id="50" name="箭头: 右 49">
            <a:extLst>
              <a:ext uri="{FF2B5EF4-FFF2-40B4-BE49-F238E27FC236}">
                <a16:creationId xmlns:a16="http://schemas.microsoft.com/office/drawing/2014/main" id="{600B222B-F7E1-4C65-92DD-622B07F96B45}"/>
              </a:ext>
            </a:extLst>
          </p:cNvPr>
          <p:cNvSpPr/>
          <p:nvPr/>
        </p:nvSpPr>
        <p:spPr>
          <a:xfrm>
            <a:off x="1478274" y="8058286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83CA42CA-94E9-491D-A6B3-D43991148D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3569" y="7607182"/>
            <a:ext cx="1841677" cy="1373180"/>
          </a:xfrm>
          <a:prstGeom prst="rect">
            <a:avLst/>
          </a:prstGeom>
        </p:spPr>
      </p:pic>
      <p:sp>
        <p:nvSpPr>
          <p:cNvPr id="54" name="箭头: 右 53">
            <a:extLst>
              <a:ext uri="{FF2B5EF4-FFF2-40B4-BE49-F238E27FC236}">
                <a16:creationId xmlns:a16="http://schemas.microsoft.com/office/drawing/2014/main" id="{999F82E0-6901-48F4-93BB-AA5DF2B8A73A}"/>
              </a:ext>
            </a:extLst>
          </p:cNvPr>
          <p:cNvSpPr/>
          <p:nvPr/>
        </p:nvSpPr>
        <p:spPr>
          <a:xfrm>
            <a:off x="3925816" y="8048694"/>
            <a:ext cx="553453" cy="48126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C20F162-9030-4CD3-B8DF-DEE538328E01}"/>
              </a:ext>
            </a:extLst>
          </p:cNvPr>
          <p:cNvSpPr txBox="1"/>
          <p:nvPr/>
        </p:nvSpPr>
        <p:spPr>
          <a:xfrm>
            <a:off x="8257542" y="7422406"/>
            <a:ext cx="4206280" cy="1703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  <a:sym typeface="Helvetica Neue"/>
              </a:rPr>
              <a:t>(3,3)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  <a:sym typeface="Helvetica Neue"/>
              </a:rPr>
              <a:t> – </a:t>
            </a:r>
          </a:p>
          <a:p>
            <a:pPr marL="0" marR="0" indent="0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  <a:sym typeface="Helvetica Neue"/>
              </a:rPr>
              <a:t>(2,2) – 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  <a:sym typeface="Helvetica Neue"/>
              </a:rPr>
              <a:t>(3,2) 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  <a:sym typeface="Helvetica Neue"/>
              </a:rPr>
              <a:t>– (3,0) – 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  <a:sym typeface="Helvetica Neue"/>
              </a:rPr>
              <a:t>(3,1)</a:t>
            </a:r>
            <a:r>
              <a:rPr lang="zh-CN" altLang="en-US" sz="2000">
                <a:solidFill>
                  <a:srgbClr val="00B050"/>
                </a:solidFill>
                <a:latin typeface="Iosevka Fixed" panose="02000509030000000004" pitchFamily="49" charset="0"/>
                <a:cs typeface="Iosevka Fixed" panose="02000509030000000004" pitchFamily="49" charset="0"/>
              </a:rPr>
              <a:t> </a:t>
            </a:r>
            <a:r>
              <a:rPr lang="en-US" altLang="zh-CN" sz="2000"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</a:rPr>
              <a:t>–</a:t>
            </a:r>
            <a:r>
              <a:rPr lang="zh-CN" altLang="en-US" sz="2000">
                <a:latin typeface="Iosevka Fixed" panose="02000509030000000004" pitchFamily="49" charset="0"/>
                <a:cs typeface="Iosevka Fixed" panose="02000509030000000004" pitchFamily="49" charset="0"/>
              </a:rPr>
              <a:t> </a:t>
            </a:r>
            <a:endParaRPr lang="en-US" altLang="zh-CN" sz="2000">
              <a:latin typeface="Iosevka Fixed" panose="02000509030000000004" pitchFamily="49" charset="0"/>
              <a:ea typeface="Iosevka Fixed" panose="02000509030000000004" pitchFamily="49" charset="0"/>
              <a:cs typeface="Iosevka Fixed" panose="02000509030000000004" pitchFamily="49" charset="0"/>
            </a:endParaRPr>
          </a:p>
          <a:p>
            <a:pPr marL="0" marR="0" indent="0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  <a:sym typeface="Helvetica Neue"/>
              </a:rPr>
              <a:t>(1,1) – 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  <a:sym typeface="Helvetica Neue"/>
              </a:rPr>
              <a:t>(2,2) 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  <a:sym typeface="Helvetica Neue"/>
              </a:rPr>
              <a:t>– (0,2) – 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  <a:sym typeface="Helvetica Neue"/>
              </a:rPr>
              <a:t>(0,3) 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  <a:sym typeface="Helvetica Neue"/>
              </a:rPr>
              <a:t>– </a:t>
            </a:r>
          </a:p>
          <a:p>
            <a:pPr marL="0" marR="0" indent="0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</a:rPr>
              <a:t>(0,1) – </a:t>
            </a:r>
            <a:r>
              <a:rPr lang="en-US" altLang="zh-CN" sz="2000">
                <a:solidFill>
                  <a:srgbClr val="00B050"/>
                </a:solidFill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</a:rPr>
              <a:t>(0,2) </a:t>
            </a:r>
            <a:r>
              <a:rPr lang="en-US" altLang="zh-CN" sz="2000">
                <a:latin typeface="Iosevka Fixed" panose="02000509030000000004" pitchFamily="49" charset="0"/>
                <a:ea typeface="Iosevka Fixed" panose="02000509030000000004" pitchFamily="49" charset="0"/>
                <a:cs typeface="Iosevka Fixed" panose="02000509030000000004" pitchFamily="49" charset="0"/>
              </a:rPr>
              <a:t>– (0,0)</a:t>
            </a:r>
            <a:endParaRPr kumimoji="0" lang="en-US" altLang="zh-CN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osevka Fixed" panose="02000509030000000004" pitchFamily="49" charset="0"/>
              <a:ea typeface="Iosevka Fixed" panose="02000509030000000004" pitchFamily="49" charset="0"/>
              <a:cs typeface="Iosevka Fixed" panose="02000509030000000004" pitchFamily="49" charset="0"/>
              <a:sym typeface="Helvetica Neue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8F8F2F4-FB13-487E-8A6B-508A178415E7}"/>
              </a:ext>
            </a:extLst>
          </p:cNvPr>
          <p:cNvSpPr txBox="1"/>
          <p:nvPr/>
        </p:nvSpPr>
        <p:spPr>
          <a:xfrm>
            <a:off x="6332965" y="7406458"/>
            <a:ext cx="1818038" cy="1783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观察到数字变化如右边所示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292F06C-E8AD-481B-BFDA-19A512D97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6744" y="7607182"/>
            <a:ext cx="1718581" cy="137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881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8605568A-26E9-4313-AEED-10EEDA280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169443"/>
              </p:ext>
            </p:extLst>
          </p:nvPr>
        </p:nvGraphicFramePr>
        <p:xfrm>
          <a:off x="547200" y="6768542"/>
          <a:ext cx="11983253" cy="2076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011">
                  <a:extLst>
                    <a:ext uri="{9D8B030D-6E8A-4147-A177-3AD203B41FA5}">
                      <a16:colId xmlns:a16="http://schemas.microsoft.com/office/drawing/2014/main" val="3336775639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943332005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610046890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245381373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139469950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987187718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426142980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86607471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4057298747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905181290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23125269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995121577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968419961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589881687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446728544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429040857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4171783925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1934004115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116555691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3636835323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1137980529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248130708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528034131"/>
                    </a:ext>
                  </a:extLst>
                </a:gridCol>
              </a:tblGrid>
              <a:tr h="575732">
                <a:tc>
                  <a:txBody>
                    <a:bodyPr/>
                    <a:lstStyle/>
                    <a:p>
                      <a:r>
                        <a:rPr lang="en-US" altLang="zh-CN" sz="1600"/>
                        <a:t>0,0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1,1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0,1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0,3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0,2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2,2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1,1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3,1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3,0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3,2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3,3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939074"/>
                  </a:ext>
                </a:extLst>
              </a:tr>
              <a:tr h="904869"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10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91718"/>
                  </a:ext>
                </a:extLst>
              </a:tr>
              <a:tr h="595537">
                <a:tc>
                  <a:txBody>
                    <a:bodyPr/>
                    <a:lstStyle/>
                    <a:p>
                      <a:r>
                        <a:rPr lang="en-US" altLang="zh-CN" sz="1600"/>
                        <a:t>3,3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2,2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3,2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3,0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3,1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1,1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2,2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0,2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0,3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0,1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0,2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0,0</a:t>
                      </a:r>
                      <a:endParaRPr lang="zh-CN" altLang="en-US" sz="16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042978"/>
                  </a:ext>
                </a:extLst>
              </a:tr>
            </a:tbl>
          </a:graphicData>
        </a:graphic>
      </p:graphicFrame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555613" y="9176053"/>
            <a:ext cx="310413" cy="4602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5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0" y="2162816"/>
            <a:ext cx="11983253" cy="36782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F7D5849F-D267-4D27-AF35-D7FB49D8619E}"/>
              </a:ext>
            </a:extLst>
          </p:cNvPr>
          <p:cNvSpPr/>
          <p:nvPr/>
        </p:nvSpPr>
        <p:spPr>
          <a:xfrm>
            <a:off x="1977373" y="7622982"/>
            <a:ext cx="254833" cy="352269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676D890C-4AA9-4C3C-B742-962EBECF410B}"/>
              </a:ext>
            </a:extLst>
          </p:cNvPr>
          <p:cNvSpPr/>
          <p:nvPr/>
        </p:nvSpPr>
        <p:spPr>
          <a:xfrm>
            <a:off x="4061005" y="7622981"/>
            <a:ext cx="254833" cy="352269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1F2FA56A-F660-496B-89D0-0E1BC1AEC100}"/>
              </a:ext>
            </a:extLst>
          </p:cNvPr>
          <p:cNvSpPr/>
          <p:nvPr/>
        </p:nvSpPr>
        <p:spPr>
          <a:xfrm>
            <a:off x="6152131" y="7622981"/>
            <a:ext cx="254833" cy="352269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80F48EB0-D72D-4230-8728-3B00C3A743FA}"/>
              </a:ext>
            </a:extLst>
          </p:cNvPr>
          <p:cNvSpPr/>
          <p:nvPr/>
        </p:nvSpPr>
        <p:spPr>
          <a:xfrm>
            <a:off x="8250749" y="7622981"/>
            <a:ext cx="254833" cy="352269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2F1CE8B6-452A-43FD-B2B8-86556BF5689E}"/>
              </a:ext>
            </a:extLst>
          </p:cNvPr>
          <p:cNvSpPr/>
          <p:nvPr/>
        </p:nvSpPr>
        <p:spPr>
          <a:xfrm>
            <a:off x="10330632" y="7622980"/>
            <a:ext cx="254833" cy="352269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B1EB1057-47E6-4795-A671-BF2678934ED4}"/>
              </a:ext>
            </a:extLst>
          </p:cNvPr>
          <p:cNvSpPr/>
          <p:nvPr/>
        </p:nvSpPr>
        <p:spPr>
          <a:xfrm rot="10800000">
            <a:off x="935557" y="7622980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B472CEC-288C-40E8-9C4C-D9773376F4C4}"/>
              </a:ext>
            </a:extLst>
          </p:cNvPr>
          <p:cNvSpPr/>
          <p:nvPr/>
        </p:nvSpPr>
        <p:spPr>
          <a:xfrm rot="10800000">
            <a:off x="3026682" y="7622979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469F29E-7470-4D53-865A-63B007C35812}"/>
              </a:ext>
            </a:extLst>
          </p:cNvPr>
          <p:cNvSpPr/>
          <p:nvPr/>
        </p:nvSpPr>
        <p:spPr>
          <a:xfrm rot="10800000">
            <a:off x="5117806" y="7622979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671B2C61-7D22-4FEE-B75A-46534200FA96}"/>
              </a:ext>
            </a:extLst>
          </p:cNvPr>
          <p:cNvSpPr/>
          <p:nvPr/>
        </p:nvSpPr>
        <p:spPr>
          <a:xfrm rot="10800000">
            <a:off x="7197682" y="7622979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E7BF33D2-813F-4671-8DDC-15B5A943CE10}"/>
              </a:ext>
            </a:extLst>
          </p:cNvPr>
          <p:cNvSpPr/>
          <p:nvPr/>
        </p:nvSpPr>
        <p:spPr>
          <a:xfrm rot="10800000">
            <a:off x="9273822" y="7622979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B8E19DBC-865E-45A3-A579-EFE656D84986}"/>
              </a:ext>
            </a:extLst>
          </p:cNvPr>
          <p:cNvSpPr/>
          <p:nvPr/>
        </p:nvSpPr>
        <p:spPr>
          <a:xfrm rot="10800000">
            <a:off x="11349962" y="7622979"/>
            <a:ext cx="254833" cy="352269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B850862-A1A6-4E51-84F6-80D8A4BFC7CE}"/>
              </a:ext>
            </a:extLst>
          </p:cNvPr>
          <p:cNvCxnSpPr/>
          <p:nvPr/>
        </p:nvCxnSpPr>
        <p:spPr>
          <a:xfrm flipV="1">
            <a:off x="831953" y="7203257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8DD59D3-2C9E-4085-820D-70DB43D1850F}"/>
              </a:ext>
            </a:extLst>
          </p:cNvPr>
          <p:cNvCxnSpPr/>
          <p:nvPr/>
        </p:nvCxnSpPr>
        <p:spPr>
          <a:xfrm flipV="1">
            <a:off x="5071628" y="7192185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259E37E-2158-46EB-8C6B-915BD65D6EFD}"/>
              </a:ext>
            </a:extLst>
          </p:cNvPr>
          <p:cNvCxnSpPr/>
          <p:nvPr/>
        </p:nvCxnSpPr>
        <p:spPr>
          <a:xfrm flipV="1">
            <a:off x="2900143" y="7214329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093AAC1-5FDA-47FD-A9A3-2FCE32A4197E}"/>
              </a:ext>
            </a:extLst>
          </p:cNvPr>
          <p:cNvCxnSpPr/>
          <p:nvPr/>
        </p:nvCxnSpPr>
        <p:spPr>
          <a:xfrm flipV="1">
            <a:off x="7139818" y="7203257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99D0536-7E1C-4379-BA1D-1A6E93305623}"/>
              </a:ext>
            </a:extLst>
          </p:cNvPr>
          <p:cNvCxnSpPr/>
          <p:nvPr/>
        </p:nvCxnSpPr>
        <p:spPr>
          <a:xfrm flipV="1">
            <a:off x="9237482" y="7203427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1829876-A468-4500-AF0E-B8D3C1376D9D}"/>
              </a:ext>
            </a:extLst>
          </p:cNvPr>
          <p:cNvCxnSpPr/>
          <p:nvPr/>
        </p:nvCxnSpPr>
        <p:spPr>
          <a:xfrm flipV="1">
            <a:off x="11305672" y="7214499"/>
            <a:ext cx="884420" cy="1146747"/>
          </a:xfrm>
          <a:prstGeom prst="straightConnector1">
            <a:avLst/>
          </a:prstGeom>
          <a:noFill/>
          <a:ln w="25400" cap="flat">
            <a:solidFill>
              <a:srgbClr val="1EB001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2C22A75-3015-4603-8E1D-A7A38DB8D30F}"/>
              </a:ext>
            </a:extLst>
          </p:cNvPr>
          <p:cNvCxnSpPr>
            <a:cxnSpLocks/>
          </p:cNvCxnSpPr>
          <p:nvPr/>
        </p:nvCxnSpPr>
        <p:spPr>
          <a:xfrm>
            <a:off x="1894740" y="7214793"/>
            <a:ext cx="855499" cy="1173312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3EABC5D-BF6C-4FA4-838E-4168D1339113}"/>
              </a:ext>
            </a:extLst>
          </p:cNvPr>
          <p:cNvCxnSpPr>
            <a:cxnSpLocks/>
          </p:cNvCxnSpPr>
          <p:nvPr/>
        </p:nvCxnSpPr>
        <p:spPr>
          <a:xfrm>
            <a:off x="4007399" y="7203257"/>
            <a:ext cx="855499" cy="1173312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14C4840-DB62-488C-A0C3-08FDB316466E}"/>
              </a:ext>
            </a:extLst>
          </p:cNvPr>
          <p:cNvCxnSpPr>
            <a:cxnSpLocks/>
          </p:cNvCxnSpPr>
          <p:nvPr/>
        </p:nvCxnSpPr>
        <p:spPr>
          <a:xfrm>
            <a:off x="6102098" y="7187764"/>
            <a:ext cx="855499" cy="1173312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9C7B14D-2A88-4DBB-BC91-E86A454BDC4C}"/>
              </a:ext>
            </a:extLst>
          </p:cNvPr>
          <p:cNvCxnSpPr>
            <a:cxnSpLocks/>
          </p:cNvCxnSpPr>
          <p:nvPr/>
        </p:nvCxnSpPr>
        <p:spPr>
          <a:xfrm>
            <a:off x="8214757" y="7176228"/>
            <a:ext cx="855499" cy="1173312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C92A110-87D6-4AA4-9242-55DE59C827F8}"/>
              </a:ext>
            </a:extLst>
          </p:cNvPr>
          <p:cNvCxnSpPr>
            <a:cxnSpLocks/>
          </p:cNvCxnSpPr>
          <p:nvPr/>
        </p:nvCxnSpPr>
        <p:spPr>
          <a:xfrm>
            <a:off x="10318239" y="7219281"/>
            <a:ext cx="855499" cy="1173312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D2505EFB-4271-7EF2-6D0E-C8F5352B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0" y="354125"/>
            <a:ext cx="6703831" cy="1152045"/>
          </a:xfrm>
        </p:spPr>
        <p:txBody>
          <a:bodyPr/>
          <a:lstStyle/>
          <a:p>
            <a:r>
              <a:rPr lang="zh-CN" altLang="en-US"/>
              <a:t>观察操作实例，思考求解算法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C0F281-C699-750A-ABA7-C3C7D02B0B07}"/>
              </a:ext>
            </a:extLst>
          </p:cNvPr>
          <p:cNvSpPr txBox="1"/>
          <p:nvPr/>
        </p:nvSpPr>
        <p:spPr>
          <a:xfrm>
            <a:off x="6092031" y="5929310"/>
            <a:ext cx="820738" cy="662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西岸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C2C366-1882-D767-6C47-4973D3FEDA24}"/>
              </a:ext>
            </a:extLst>
          </p:cNvPr>
          <p:cNvSpPr txBox="1"/>
          <p:nvPr/>
        </p:nvSpPr>
        <p:spPr>
          <a:xfrm>
            <a:off x="6092031" y="8844680"/>
            <a:ext cx="820738" cy="662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东岸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365789-C631-9C97-0867-E5544002C872}"/>
              </a:ext>
            </a:extLst>
          </p:cNvPr>
          <p:cNvSpPr txBox="1"/>
          <p:nvPr/>
        </p:nvSpPr>
        <p:spPr>
          <a:xfrm>
            <a:off x="501210" y="9072099"/>
            <a:ext cx="2077492" cy="462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数字对：人数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鬼数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3846</TotalTime>
  <Words>11236</Words>
  <Application>Microsoft Macintosh PowerPoint</Application>
  <PresentationFormat>自定义</PresentationFormat>
  <Paragraphs>2689</Paragraphs>
  <Slides>68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2" baseType="lpstr">
      <vt:lpstr>华文中宋</vt:lpstr>
      <vt:lpstr>楷体</vt:lpstr>
      <vt:lpstr>Microsoft YaHei</vt:lpstr>
      <vt:lpstr>DFKai-SB</vt:lpstr>
      <vt:lpstr>Iosevka Fixed</vt:lpstr>
      <vt:lpstr>Arial</vt:lpstr>
      <vt:lpstr>Consolas</vt:lpstr>
      <vt:lpstr>Cooper Black</vt:lpstr>
      <vt:lpstr>Courier</vt:lpstr>
      <vt:lpstr>Courier New</vt:lpstr>
      <vt:lpstr>Helvetica Neue</vt:lpstr>
      <vt:lpstr>Helvetica Neue Medium</vt:lpstr>
      <vt:lpstr>Lucida Console</vt:lpstr>
      <vt:lpstr>White</vt:lpstr>
      <vt:lpstr>PowerPoint 演示文稿</vt:lpstr>
      <vt:lpstr>第12讲 多步决策与递归算法</vt:lpstr>
      <vt:lpstr>【任务12.1】人鬼渡河</vt:lpstr>
      <vt:lpstr>从游戏操作中发现了哪些特点和规律？</vt:lpstr>
      <vt:lpstr>【编程技巧】思考问题的数学模型</vt:lpstr>
      <vt:lpstr>考察变化的量，寻找可算的量</vt:lpstr>
      <vt:lpstr>考察变化的量，寻找可算的量</vt:lpstr>
      <vt:lpstr>观察操作实例，思考求解算法</vt:lpstr>
      <vt:lpstr>观察操作实例，思考求解算法</vt:lpstr>
      <vt:lpstr>【编程经验】学而习时之，温故而知新</vt:lpstr>
      <vt:lpstr>解题思路：摆渡方向数字化</vt:lpstr>
      <vt:lpstr>解题思路（数学模型）：场景（状态）数字化</vt:lpstr>
      <vt:lpstr>解题思路：一步一步多步决策</vt:lpstr>
      <vt:lpstr>解题思路（数学模型）：摆渡（操作）数字化</vt:lpstr>
      <vt:lpstr>解题思路：渡河决策的种类</vt:lpstr>
      <vt:lpstr>解题思路：渡河过程用状态转移公式描述</vt:lpstr>
      <vt:lpstr>算法实现：迭代 + 枚举 + 递推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算法思路的动画</vt:lpstr>
      <vt:lpstr>算法实现：游戏的安全状态</vt:lpstr>
      <vt:lpstr>PowerPoint 演示文稿</vt:lpstr>
      <vt:lpstr>PowerPoint 演示文稿</vt:lpstr>
      <vt:lpstr>PowerPoint 演示文稿</vt:lpstr>
      <vt:lpstr>对算法代码的说明 </vt:lpstr>
      <vt:lpstr>对算法代码的说明 </vt:lpstr>
      <vt:lpstr>PowerPoint 演示文稿</vt:lpstr>
      <vt:lpstr>【编程经验】增加一些输出语句，了解状态转移过程</vt:lpstr>
      <vt:lpstr>【重构】调整转移过程的输出格式</vt:lpstr>
      <vt:lpstr>【任务12.2】人鬼渡河2.0</vt:lpstr>
      <vt:lpstr>解题思路：视渡河操作为特殊的“跳马”（递归）</vt:lpstr>
      <vt:lpstr>解题思路（与或图）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【编程技巧】备忘录法（标记）防重复</vt:lpstr>
      <vt:lpstr>解题思路2：将方向纳入状态中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【思考题】</vt:lpstr>
      <vt:lpstr>【思考题】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程序设计基础</dc:title>
  <dc:creator>xumx</dc:creator>
  <cp:lastModifiedBy>Ren Ju</cp:lastModifiedBy>
  <cp:revision>474</cp:revision>
  <dcterms:modified xsi:type="dcterms:W3CDTF">2024-11-03T07:26:20Z</dcterms:modified>
</cp:coreProperties>
</file>